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E54B5B-42DA-47C0-A023-2D5A03BD2AE4}">
  <a:tblStyle styleId="{89E54B5B-42DA-47C0-A023-2D5A03BD2A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work flow for translating motion capture marker info into the model and making the model use it as input kinematics</a:t>
            </a:r>
            <a:endParaRPr/>
          </a:p>
          <a:p>
            <a:pPr indent="0" lvl="0" marL="0" rtl="0" algn="l">
              <a:spcBef>
                <a:spcPts val="0"/>
              </a:spcBef>
              <a:spcAft>
                <a:spcPts val="0"/>
              </a:spcAft>
              <a:buNone/>
            </a:pPr>
            <a:r>
              <a:rPr lang="en"/>
              <a:t>TODO: share github with Justin, send trial vids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Advice from adrian: find a way to automate through MATLAB so we lose a fear of exploring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973e1dd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973e1dd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7c9ec273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7c9ec273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double check reference points / conventions on how joint angles are measured in OpenSim vs how they are measured in referenced literature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73e1dd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73e1dd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double check reference points / conventions on how joint angles are measured in OpenSim vs how they are measured in referenced literature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73e1dd1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73e1dd1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double check reference points / conventions on how joint angles are measured in OpenSim vs how they are measured in referenced literature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7c9ec273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7c9ec273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Foot and pedal interactions assuming clip will change the normal force on the foot….how should we incorporate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973e1dd1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973e1dd1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double check reference points / conventions on how joint angles are measured in OpenSim vs how they are measured in referenced literature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973e1dd1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973e1dd1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Advice from adrian: we can think about foot pedal gap as a minor issue, and can be like a shoe essentially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656f844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656f844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656f844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656f844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656f844e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656f844e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Spring gauge on a crank - power crank</a:t>
            </a:r>
            <a:endParaRPr/>
          </a:p>
          <a:p>
            <a:pPr indent="0" lvl="0" marL="0" rtl="0" algn="l">
              <a:spcBef>
                <a:spcPts val="0"/>
              </a:spcBef>
              <a:spcAft>
                <a:spcPts val="0"/>
              </a:spcAft>
              <a:buNone/>
            </a:pPr>
            <a:r>
              <a:rPr lang="en"/>
              <a:t>Professional versions output 200Hz</a:t>
            </a:r>
            <a:endParaRPr/>
          </a:p>
          <a:p>
            <a:pPr indent="0" lvl="0" marL="0" rtl="0" algn="l">
              <a:spcBef>
                <a:spcPts val="0"/>
              </a:spcBef>
              <a:spcAft>
                <a:spcPts val="0"/>
              </a:spcAft>
              <a:buNone/>
            </a:pPr>
            <a:r>
              <a:rPr lang="en"/>
              <a:t>Literature is probably a better source than Specialized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973e1dd1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973e1dd1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973e1dd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973e1dd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656f84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656f84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2700" rtl="0" algn="l">
              <a:lnSpc>
                <a:spcPct val="140000"/>
              </a:lnSpc>
              <a:spcBef>
                <a:spcPts val="0"/>
              </a:spcBef>
              <a:spcAft>
                <a:spcPts val="0"/>
              </a:spcAft>
              <a:buNone/>
            </a:pPr>
            <a:r>
              <a:rPr lang="en" sz="1500">
                <a:solidFill>
                  <a:srgbClr val="333333"/>
                </a:solidFill>
                <a:highlight>
                  <a:srgbClr val="FBFBF9"/>
                </a:highlight>
              </a:rPr>
              <a:t>From me329 website: The bicycle is the most energy efficient mode of human transportation. Even with that distinction, there is room for improvement. Significant work has been done to quantify metabolic efficiency changes resulting from relative human to bicycle fit changes. This type of testing works well for final validation but is time prohibitive to scan large design spaces or optimize across populations rather than individuals. As we search for optimal solutions it is critical to leverage simulation techniques to quickly quantify improvements for individuals and populations.</a:t>
            </a:r>
            <a:endParaRPr sz="1500">
              <a:solidFill>
                <a:srgbClr val="333333"/>
              </a:solidFill>
              <a:highlight>
                <a:srgbClr val="FBFBF9"/>
              </a:highlight>
            </a:endParaRPr>
          </a:p>
          <a:p>
            <a:pPr indent="0" lvl="0" marL="12700" rtl="0" algn="l">
              <a:lnSpc>
                <a:spcPct val="140000"/>
              </a:lnSpc>
              <a:spcBef>
                <a:spcPts val="3300"/>
              </a:spcBef>
              <a:spcAft>
                <a:spcPts val="0"/>
              </a:spcAft>
              <a:buNone/>
            </a:pPr>
            <a:r>
              <a:t/>
            </a:r>
            <a:endParaRPr sz="1500">
              <a:solidFill>
                <a:srgbClr val="333333"/>
              </a:solidFill>
              <a:highlight>
                <a:srgbClr val="FBFBF9"/>
              </a:highlight>
            </a:endParaRPr>
          </a:p>
          <a:p>
            <a:pPr indent="0" lvl="0" marL="0" rtl="0" algn="l">
              <a:lnSpc>
                <a:spcPct val="140000"/>
              </a:lnSpc>
              <a:spcBef>
                <a:spcPts val="3300"/>
              </a:spcBef>
              <a:spcAft>
                <a:spcPts val="3300"/>
              </a:spcAft>
              <a:buNone/>
            </a:pPr>
            <a:r>
              <a:rPr lang="en" sz="1500">
                <a:solidFill>
                  <a:srgbClr val="333333"/>
                </a:solidFill>
                <a:highlight>
                  <a:srgbClr val="FBFBF9"/>
                </a:highlight>
              </a:rPr>
              <a:t>From last email: “</a:t>
            </a:r>
            <a:r>
              <a:rPr lang="en">
                <a:solidFill>
                  <a:srgbClr val="201F1E"/>
                </a:solidFill>
                <a:highlight>
                  <a:srgbClr val="FFFFFF"/>
                </a:highlight>
              </a:rPr>
              <a:t>The general idea in this study is that the fit for a rider is rotated about the BB. This keeps all of their joint angles constant but changes how their center of mass, the gravity vector, and the pedals align. See image below for how this fit rotation relates to the effective seat tube angle.”</a:t>
            </a:r>
            <a:endParaRPr sz="1500">
              <a:solidFill>
                <a:srgbClr val="333333"/>
              </a:solidFill>
              <a:highlight>
                <a:srgbClr val="FBFBF9"/>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7c9ec27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7c9ec27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2700" rtl="0" algn="l">
              <a:lnSpc>
                <a:spcPct val="140000"/>
              </a:lnSpc>
              <a:spcBef>
                <a:spcPts val="0"/>
              </a:spcBef>
              <a:spcAft>
                <a:spcPts val="0"/>
              </a:spcAft>
              <a:buNone/>
            </a:pPr>
            <a:r>
              <a:rPr lang="en" sz="1500">
                <a:solidFill>
                  <a:srgbClr val="333333"/>
                </a:solidFill>
                <a:highlight>
                  <a:srgbClr val="FBFBF9"/>
                </a:highlight>
              </a:rPr>
              <a:t>From me329 website: The bicycle is the most energy efficient mode of human transportation. Even with that distinction, there is room for improvement. Significant work has been done to quantify metabolic efficiency changes resulting from relative human to bicycle fit changes. This type of testing works well for final validation but is time prohibitive to scan large design spaces or optimize across populations rather than individuals. As we search for optimal solutions it is critical to leverage simulation techniques to quickly quantify improvements for individuals and populations.</a:t>
            </a:r>
            <a:endParaRPr sz="1500">
              <a:solidFill>
                <a:srgbClr val="333333"/>
              </a:solidFill>
              <a:highlight>
                <a:srgbClr val="FBFBF9"/>
              </a:highlight>
            </a:endParaRPr>
          </a:p>
          <a:p>
            <a:pPr indent="0" lvl="0" marL="12700" rtl="0" algn="l">
              <a:lnSpc>
                <a:spcPct val="140000"/>
              </a:lnSpc>
              <a:spcBef>
                <a:spcPts val="3300"/>
              </a:spcBef>
              <a:spcAft>
                <a:spcPts val="0"/>
              </a:spcAft>
              <a:buNone/>
            </a:pPr>
            <a:r>
              <a:t/>
            </a:r>
            <a:endParaRPr sz="1500">
              <a:solidFill>
                <a:srgbClr val="333333"/>
              </a:solidFill>
              <a:highlight>
                <a:srgbClr val="FBFBF9"/>
              </a:highlight>
            </a:endParaRPr>
          </a:p>
          <a:p>
            <a:pPr indent="0" lvl="0" marL="0" rtl="0" algn="l">
              <a:lnSpc>
                <a:spcPct val="140000"/>
              </a:lnSpc>
              <a:spcBef>
                <a:spcPts val="3300"/>
              </a:spcBef>
              <a:spcAft>
                <a:spcPts val="3300"/>
              </a:spcAft>
              <a:buNone/>
            </a:pPr>
            <a:r>
              <a:rPr lang="en" sz="1500">
                <a:solidFill>
                  <a:srgbClr val="333333"/>
                </a:solidFill>
                <a:highlight>
                  <a:srgbClr val="FBFBF9"/>
                </a:highlight>
              </a:rPr>
              <a:t>From last email: “</a:t>
            </a:r>
            <a:r>
              <a:rPr lang="en">
                <a:solidFill>
                  <a:srgbClr val="201F1E"/>
                </a:solidFill>
                <a:highlight>
                  <a:srgbClr val="FFFFFF"/>
                </a:highlight>
              </a:rPr>
              <a:t>The general idea in this study is that the fit for a rider is rotated about the BB. This keeps all of their joint angles constant but changes how their center of mass, the gravity vector, and the pedals align. See image below for how this fit rotation relates to the effective seat tube angle.”</a:t>
            </a:r>
            <a:endParaRPr sz="1500">
              <a:solidFill>
                <a:srgbClr val="333333"/>
              </a:solidFill>
              <a:highlight>
                <a:srgbClr val="FBFBF9"/>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7c9ec273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7c9ec273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7c9ec27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7c9ec27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7c9ec27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7c9ec27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56f844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56f844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973e1dd1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973e1dd1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973e1dd1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973e1dd1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973e1dd1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973e1dd1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973e1dd1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973e1dd1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973e1dd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973e1dd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973e1dd1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973e1dd1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wjcHDWxhazLj50pI7iLWLnvAFHv0DXbW/view"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14.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 Id="rId11" Type="http://schemas.openxmlformats.org/officeDocument/2006/relationships/image" Target="../media/image33.png"/><Relationship Id="rId10" Type="http://schemas.openxmlformats.org/officeDocument/2006/relationships/image" Target="../media/image28.png"/><Relationship Id="rId12" Type="http://schemas.openxmlformats.org/officeDocument/2006/relationships/image" Target="../media/image32.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DDlxuU6OllsU6-5Lsm9aPDEq5rJDmTRm/view" TargetMode="Externa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drive.google.com/file/d/1DDlxuU6OllsU6-5Lsm9aPDEq5rJDmTRm/view" TargetMode="External"/><Relationship Id="rId5" Type="http://schemas.openxmlformats.org/officeDocument/2006/relationships/image" Target="../media/image8.jpg"/><Relationship Id="rId6" Type="http://schemas.openxmlformats.org/officeDocument/2006/relationships/image" Target="../media/image30.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F1hITSVkgUYClYbSVb_XDGn0AONQe76/view" TargetMode="External"/><Relationship Id="rId4" Type="http://schemas.openxmlformats.org/officeDocument/2006/relationships/image" Target="../media/image3.jpg"/><Relationship Id="rId5" Type="http://schemas.openxmlformats.org/officeDocument/2006/relationships/hyperlink" Target="http://drive.google.com/file/d/1mIcT_yzF8w1U2Q-2Tcjsibhidj7pCP-M/view" TargetMode="External"/><Relationship Id="rId6" Type="http://schemas.openxmlformats.org/officeDocument/2006/relationships/image" Target="../media/image2.jp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Em0jpYG5R4o6XcTFdtxaSXlOiQgjXcPs/view"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Week 3 Update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29 January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Trial Run Videos (cont.)</a:t>
            </a:r>
            <a:endParaRPr/>
          </a:p>
        </p:txBody>
      </p:sp>
      <p:sp>
        <p:nvSpPr>
          <p:cNvPr id="137" name="Google Shape;137;p22"/>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pic>
        <p:nvPicPr>
          <p:cNvPr id="138" name="Google Shape;138;p22" title="trial_8e_fullrun.webm">
            <a:hlinkClick r:id="rId3"/>
          </p:cNvPr>
          <p:cNvPicPr preferRelativeResize="0"/>
          <p:nvPr/>
        </p:nvPicPr>
        <p:blipFill>
          <a:blip r:embed="rId4">
            <a:alphaModFix/>
          </a:blip>
          <a:stretch>
            <a:fillRect/>
          </a:stretch>
        </p:blipFill>
        <p:spPr>
          <a:xfrm>
            <a:off x="389863" y="1171575"/>
            <a:ext cx="8364264" cy="3510275"/>
          </a:xfrm>
          <a:prstGeom prst="rect">
            <a:avLst/>
          </a:prstGeom>
          <a:noFill/>
          <a:ln>
            <a:noFill/>
          </a:ln>
        </p:spPr>
      </p:pic>
      <p:sp>
        <p:nvSpPr>
          <p:cNvPr id="139" name="Google Shape;139;p22"/>
          <p:cNvSpPr txBox="1"/>
          <p:nvPr/>
        </p:nvSpPr>
        <p:spPr>
          <a:xfrm>
            <a:off x="6145650" y="525075"/>
            <a:ext cx="26085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solidFill>
                  <a:srgbClr val="9900FF"/>
                </a:solidFill>
              </a:rPr>
              <a:t>Success!</a:t>
            </a:r>
            <a:r>
              <a:rPr b="1" lang="en" sz="1600">
                <a:solidFill>
                  <a:srgbClr val="FFFFFF"/>
                </a:solidFill>
              </a:rPr>
              <a:t> </a:t>
            </a:r>
            <a:r>
              <a:rPr lang="en" sz="1600">
                <a:solidFill>
                  <a:schemeClr val="dk2"/>
                </a:solidFill>
              </a:rPr>
              <a:t>Motion appears as desired with CMC tool.</a:t>
            </a:r>
            <a:endParaRPr sz="1600">
              <a:solidFill>
                <a:schemeClr val="dk2"/>
              </a:solidFill>
            </a:endParaRPr>
          </a:p>
        </p:txBody>
      </p:sp>
      <p:sp>
        <p:nvSpPr>
          <p:cNvPr id="140" name="Google Shape;140;p22"/>
          <p:cNvSpPr txBox="1"/>
          <p:nvPr/>
        </p:nvSpPr>
        <p:spPr>
          <a:xfrm>
            <a:off x="7955525" y="468185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2"/>
                </a:solidFill>
              </a:rPr>
              <a:t>Trial 8e</a:t>
            </a:r>
            <a:endParaRPr i="1">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Joint Angles</a:t>
            </a:r>
            <a:endParaRPr/>
          </a:p>
        </p:txBody>
      </p:sp>
      <p:pic>
        <p:nvPicPr>
          <p:cNvPr id="146" name="Google Shape;146;p23"/>
          <p:cNvPicPr preferRelativeResize="0"/>
          <p:nvPr/>
        </p:nvPicPr>
        <p:blipFill>
          <a:blip r:embed="rId3">
            <a:alphaModFix/>
          </a:blip>
          <a:stretch>
            <a:fillRect/>
          </a:stretch>
        </p:blipFill>
        <p:spPr>
          <a:xfrm>
            <a:off x="311700" y="1474925"/>
            <a:ext cx="2314900" cy="2570175"/>
          </a:xfrm>
          <a:prstGeom prst="rect">
            <a:avLst/>
          </a:prstGeom>
          <a:noFill/>
          <a:ln>
            <a:noFill/>
          </a:ln>
        </p:spPr>
      </p:pic>
      <p:sp>
        <p:nvSpPr>
          <p:cNvPr id="147" name="Google Shape;147;p23"/>
          <p:cNvSpPr txBox="1"/>
          <p:nvPr/>
        </p:nvSpPr>
        <p:spPr>
          <a:xfrm>
            <a:off x="833750" y="412130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Bini (2010)</a:t>
            </a:r>
            <a:endParaRPr i="1" sz="1200">
              <a:solidFill>
                <a:srgbClr val="999999"/>
              </a:solidFill>
            </a:endParaRPr>
          </a:p>
        </p:txBody>
      </p:sp>
      <p:sp>
        <p:nvSpPr>
          <p:cNvPr id="148" name="Google Shape;148;p23"/>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pic>
        <p:nvPicPr>
          <p:cNvPr id="149" name="Google Shape;149;p23"/>
          <p:cNvPicPr preferRelativeResize="0"/>
          <p:nvPr/>
        </p:nvPicPr>
        <p:blipFill>
          <a:blip r:embed="rId4">
            <a:alphaModFix/>
          </a:blip>
          <a:stretch>
            <a:fillRect/>
          </a:stretch>
        </p:blipFill>
        <p:spPr>
          <a:xfrm>
            <a:off x="2669450" y="1368475"/>
            <a:ext cx="3331482" cy="2676625"/>
          </a:xfrm>
          <a:prstGeom prst="rect">
            <a:avLst/>
          </a:prstGeom>
          <a:noFill/>
          <a:ln>
            <a:noFill/>
          </a:ln>
        </p:spPr>
      </p:pic>
      <p:pic>
        <p:nvPicPr>
          <p:cNvPr id="150" name="Google Shape;150;p23"/>
          <p:cNvPicPr preferRelativeResize="0"/>
          <p:nvPr/>
        </p:nvPicPr>
        <p:blipFill>
          <a:blip r:embed="rId5">
            <a:alphaModFix/>
          </a:blip>
          <a:stretch>
            <a:fillRect/>
          </a:stretch>
        </p:blipFill>
        <p:spPr>
          <a:xfrm>
            <a:off x="6147673" y="1474925"/>
            <a:ext cx="2684624" cy="2368544"/>
          </a:xfrm>
          <a:prstGeom prst="rect">
            <a:avLst/>
          </a:prstGeom>
          <a:noFill/>
          <a:ln>
            <a:noFill/>
          </a:ln>
        </p:spPr>
      </p:pic>
      <p:sp>
        <p:nvSpPr>
          <p:cNvPr id="151" name="Google Shape;151;p23"/>
          <p:cNvSpPr txBox="1"/>
          <p:nvPr/>
        </p:nvSpPr>
        <p:spPr>
          <a:xfrm>
            <a:off x="3649725" y="408070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Bini (2014)</a:t>
            </a:r>
            <a:endParaRPr i="1" sz="1200">
              <a:solidFill>
                <a:srgbClr val="999999"/>
              </a:solidFill>
            </a:endParaRPr>
          </a:p>
        </p:txBody>
      </p:sp>
      <p:sp>
        <p:nvSpPr>
          <p:cNvPr id="152" name="Google Shape;152;p23"/>
          <p:cNvSpPr txBox="1"/>
          <p:nvPr/>
        </p:nvSpPr>
        <p:spPr>
          <a:xfrm>
            <a:off x="6757450" y="4045100"/>
            <a:ext cx="164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ME 485 Forward Dynamics</a:t>
            </a:r>
            <a:endParaRPr i="1" sz="12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Joint Angles cont.</a:t>
            </a:r>
            <a:endParaRPr/>
          </a:p>
        </p:txBody>
      </p:sp>
      <p:sp>
        <p:nvSpPr>
          <p:cNvPr id="158" name="Google Shape;158;p24"/>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pic>
        <p:nvPicPr>
          <p:cNvPr id="159" name="Google Shape;159;p24"/>
          <p:cNvPicPr preferRelativeResize="0"/>
          <p:nvPr/>
        </p:nvPicPr>
        <p:blipFill>
          <a:blip r:embed="rId3">
            <a:alphaModFix/>
          </a:blip>
          <a:stretch>
            <a:fillRect/>
          </a:stretch>
        </p:blipFill>
        <p:spPr>
          <a:xfrm>
            <a:off x="426775" y="1407925"/>
            <a:ext cx="2704826" cy="2175001"/>
          </a:xfrm>
          <a:prstGeom prst="rect">
            <a:avLst/>
          </a:prstGeom>
          <a:noFill/>
          <a:ln>
            <a:noFill/>
          </a:ln>
        </p:spPr>
      </p:pic>
      <p:sp>
        <p:nvSpPr>
          <p:cNvPr id="160" name="Google Shape;160;p24"/>
          <p:cNvSpPr txBox="1"/>
          <p:nvPr/>
        </p:nvSpPr>
        <p:spPr>
          <a:xfrm>
            <a:off x="1039325"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Hip Comparisons</a:t>
            </a:r>
            <a:endParaRPr i="1" sz="1200">
              <a:solidFill>
                <a:srgbClr val="999999"/>
              </a:solidFill>
            </a:endParaRPr>
          </a:p>
        </p:txBody>
      </p:sp>
      <p:pic>
        <p:nvPicPr>
          <p:cNvPr id="161" name="Google Shape;161;p24"/>
          <p:cNvPicPr preferRelativeResize="0"/>
          <p:nvPr/>
        </p:nvPicPr>
        <p:blipFill>
          <a:blip r:embed="rId4">
            <a:alphaModFix/>
          </a:blip>
          <a:stretch>
            <a:fillRect/>
          </a:stretch>
        </p:blipFill>
        <p:spPr>
          <a:xfrm>
            <a:off x="3213300" y="1419524"/>
            <a:ext cx="2704825" cy="2151801"/>
          </a:xfrm>
          <a:prstGeom prst="rect">
            <a:avLst/>
          </a:prstGeom>
          <a:noFill/>
          <a:ln>
            <a:noFill/>
          </a:ln>
        </p:spPr>
      </p:pic>
      <p:sp>
        <p:nvSpPr>
          <p:cNvPr id="162" name="Google Shape;162;p24"/>
          <p:cNvSpPr txBox="1"/>
          <p:nvPr/>
        </p:nvSpPr>
        <p:spPr>
          <a:xfrm>
            <a:off x="3879025"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Knee</a:t>
            </a:r>
            <a:r>
              <a:rPr i="1" lang="en" sz="1200">
                <a:solidFill>
                  <a:srgbClr val="999999"/>
                </a:solidFill>
              </a:rPr>
              <a:t> Comparisons</a:t>
            </a:r>
            <a:endParaRPr i="1" sz="1200">
              <a:solidFill>
                <a:srgbClr val="999999"/>
              </a:solidFill>
            </a:endParaRPr>
          </a:p>
        </p:txBody>
      </p:sp>
      <p:pic>
        <p:nvPicPr>
          <p:cNvPr id="163" name="Google Shape;163;p24"/>
          <p:cNvPicPr preferRelativeResize="0"/>
          <p:nvPr/>
        </p:nvPicPr>
        <p:blipFill>
          <a:blip r:embed="rId5">
            <a:alphaModFix/>
          </a:blip>
          <a:stretch>
            <a:fillRect/>
          </a:stretch>
        </p:blipFill>
        <p:spPr>
          <a:xfrm>
            <a:off x="6041299" y="1419525"/>
            <a:ext cx="2704825" cy="2123260"/>
          </a:xfrm>
          <a:prstGeom prst="rect">
            <a:avLst/>
          </a:prstGeom>
          <a:noFill/>
          <a:ln>
            <a:noFill/>
          </a:ln>
        </p:spPr>
      </p:pic>
      <p:sp>
        <p:nvSpPr>
          <p:cNvPr id="164" name="Google Shape;164;p24"/>
          <p:cNvSpPr txBox="1"/>
          <p:nvPr/>
        </p:nvSpPr>
        <p:spPr>
          <a:xfrm>
            <a:off x="6659750"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Ankle</a:t>
            </a:r>
            <a:r>
              <a:rPr i="1" lang="en" sz="1200">
                <a:solidFill>
                  <a:srgbClr val="999999"/>
                </a:solidFill>
              </a:rPr>
              <a:t> Comparisons</a:t>
            </a:r>
            <a:endParaRPr i="1" sz="12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Joint Angles cont.</a:t>
            </a:r>
            <a:endParaRPr/>
          </a:p>
        </p:txBody>
      </p:sp>
      <p:sp>
        <p:nvSpPr>
          <p:cNvPr id="170" name="Google Shape;170;p25"/>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pic>
        <p:nvPicPr>
          <p:cNvPr id="171" name="Google Shape;171;p25"/>
          <p:cNvPicPr preferRelativeResize="0"/>
          <p:nvPr/>
        </p:nvPicPr>
        <p:blipFill>
          <a:blip r:embed="rId3">
            <a:alphaModFix/>
          </a:blip>
          <a:stretch>
            <a:fillRect/>
          </a:stretch>
        </p:blipFill>
        <p:spPr>
          <a:xfrm>
            <a:off x="426775" y="1407925"/>
            <a:ext cx="2704826" cy="2175001"/>
          </a:xfrm>
          <a:prstGeom prst="rect">
            <a:avLst/>
          </a:prstGeom>
          <a:noFill/>
          <a:ln>
            <a:noFill/>
          </a:ln>
        </p:spPr>
      </p:pic>
      <p:sp>
        <p:nvSpPr>
          <p:cNvPr id="172" name="Google Shape;172;p25"/>
          <p:cNvSpPr txBox="1"/>
          <p:nvPr/>
        </p:nvSpPr>
        <p:spPr>
          <a:xfrm>
            <a:off x="1039325"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Hip Comparisons</a:t>
            </a:r>
            <a:endParaRPr i="1" sz="1200">
              <a:solidFill>
                <a:srgbClr val="999999"/>
              </a:solidFill>
            </a:endParaRPr>
          </a:p>
        </p:txBody>
      </p:sp>
      <p:pic>
        <p:nvPicPr>
          <p:cNvPr id="173" name="Google Shape;173;p25"/>
          <p:cNvPicPr preferRelativeResize="0"/>
          <p:nvPr/>
        </p:nvPicPr>
        <p:blipFill>
          <a:blip r:embed="rId4">
            <a:alphaModFix/>
          </a:blip>
          <a:stretch>
            <a:fillRect/>
          </a:stretch>
        </p:blipFill>
        <p:spPr>
          <a:xfrm>
            <a:off x="3213300" y="1419524"/>
            <a:ext cx="2704825" cy="2151801"/>
          </a:xfrm>
          <a:prstGeom prst="rect">
            <a:avLst/>
          </a:prstGeom>
          <a:noFill/>
          <a:ln>
            <a:noFill/>
          </a:ln>
        </p:spPr>
      </p:pic>
      <p:sp>
        <p:nvSpPr>
          <p:cNvPr id="174" name="Google Shape;174;p25"/>
          <p:cNvSpPr txBox="1"/>
          <p:nvPr/>
        </p:nvSpPr>
        <p:spPr>
          <a:xfrm>
            <a:off x="3879025"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Knee Comparisons</a:t>
            </a:r>
            <a:endParaRPr i="1" sz="1200">
              <a:solidFill>
                <a:srgbClr val="999999"/>
              </a:solidFill>
            </a:endParaRPr>
          </a:p>
        </p:txBody>
      </p:sp>
      <p:pic>
        <p:nvPicPr>
          <p:cNvPr id="175" name="Google Shape;175;p25"/>
          <p:cNvPicPr preferRelativeResize="0"/>
          <p:nvPr/>
        </p:nvPicPr>
        <p:blipFill>
          <a:blip r:embed="rId5">
            <a:alphaModFix/>
          </a:blip>
          <a:stretch>
            <a:fillRect/>
          </a:stretch>
        </p:blipFill>
        <p:spPr>
          <a:xfrm>
            <a:off x="6041299" y="1419525"/>
            <a:ext cx="2704825" cy="2123260"/>
          </a:xfrm>
          <a:prstGeom prst="rect">
            <a:avLst/>
          </a:prstGeom>
          <a:noFill/>
          <a:ln>
            <a:noFill/>
          </a:ln>
        </p:spPr>
      </p:pic>
      <p:sp>
        <p:nvSpPr>
          <p:cNvPr id="176" name="Google Shape;176;p25"/>
          <p:cNvSpPr txBox="1"/>
          <p:nvPr/>
        </p:nvSpPr>
        <p:spPr>
          <a:xfrm>
            <a:off x="6659750" y="3620850"/>
            <a:ext cx="16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999999"/>
                </a:solidFill>
              </a:rPr>
              <a:t>Ankle Comparisons</a:t>
            </a:r>
            <a:endParaRPr i="1" sz="1200">
              <a:solidFill>
                <a:srgbClr val="999999"/>
              </a:solidFill>
            </a:endParaRPr>
          </a:p>
        </p:txBody>
      </p:sp>
      <p:sp>
        <p:nvSpPr>
          <p:cNvPr id="177" name="Google Shape;177;p25"/>
          <p:cNvSpPr txBox="1"/>
          <p:nvPr/>
        </p:nvSpPr>
        <p:spPr>
          <a:xfrm>
            <a:off x="900618" y="4077415"/>
            <a:ext cx="188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AA84F"/>
                </a:solidFill>
              </a:rPr>
              <a:t>Bini 2010 Hip Angles</a:t>
            </a:r>
            <a:endParaRPr b="1" i="1" sz="1200">
              <a:solidFill>
                <a:srgbClr val="6AA84F"/>
              </a:solidFill>
            </a:endParaRPr>
          </a:p>
        </p:txBody>
      </p:sp>
      <p:sp>
        <p:nvSpPr>
          <p:cNvPr id="178" name="Google Shape;178;p25"/>
          <p:cNvSpPr txBox="1"/>
          <p:nvPr/>
        </p:nvSpPr>
        <p:spPr>
          <a:xfrm>
            <a:off x="3734589" y="4085725"/>
            <a:ext cx="193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AA84F"/>
                </a:solidFill>
              </a:rPr>
              <a:t>Bini 2014 Knee Angles</a:t>
            </a:r>
            <a:endParaRPr b="1" i="1" sz="1200">
              <a:solidFill>
                <a:srgbClr val="6AA84F"/>
              </a:solidFill>
            </a:endParaRPr>
          </a:p>
        </p:txBody>
      </p:sp>
      <p:sp>
        <p:nvSpPr>
          <p:cNvPr id="179" name="Google Shape;179;p25"/>
          <p:cNvSpPr txBox="1"/>
          <p:nvPr/>
        </p:nvSpPr>
        <p:spPr>
          <a:xfrm>
            <a:off x="6388854" y="4068225"/>
            <a:ext cx="218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rgbClr val="6AA84F"/>
                </a:solidFill>
              </a:rPr>
              <a:t>Bini 2014 Ankle Angles</a:t>
            </a:r>
            <a:endParaRPr b="1" i="1" sz="1200">
              <a:solidFill>
                <a:srgbClr val="6AA84F"/>
              </a:solidFill>
            </a:endParaRPr>
          </a:p>
        </p:txBody>
      </p:sp>
      <p:cxnSp>
        <p:nvCxnSpPr>
          <p:cNvPr id="180" name="Google Shape;180;p25"/>
          <p:cNvCxnSpPr/>
          <p:nvPr/>
        </p:nvCxnSpPr>
        <p:spPr>
          <a:xfrm rot="10800000">
            <a:off x="1470195" y="2067735"/>
            <a:ext cx="266700" cy="0"/>
          </a:xfrm>
          <a:prstGeom prst="straightConnector1">
            <a:avLst/>
          </a:prstGeom>
          <a:noFill/>
          <a:ln cap="flat" cmpd="sng" w="28575">
            <a:solidFill>
              <a:srgbClr val="00FF00"/>
            </a:solidFill>
            <a:prstDash val="solid"/>
            <a:round/>
            <a:headEnd len="med" w="med" type="none"/>
            <a:tailEnd len="med" w="med" type="triangle"/>
          </a:ln>
        </p:spPr>
      </p:cxnSp>
      <p:cxnSp>
        <p:nvCxnSpPr>
          <p:cNvPr id="181" name="Google Shape;181;p25"/>
          <p:cNvCxnSpPr/>
          <p:nvPr/>
        </p:nvCxnSpPr>
        <p:spPr>
          <a:xfrm rot="10800000">
            <a:off x="5376530" y="2661265"/>
            <a:ext cx="266700" cy="0"/>
          </a:xfrm>
          <a:prstGeom prst="straightConnector1">
            <a:avLst/>
          </a:prstGeom>
          <a:noFill/>
          <a:ln cap="flat" cmpd="sng" w="28575">
            <a:solidFill>
              <a:srgbClr val="00FF00"/>
            </a:solidFill>
            <a:prstDash val="solid"/>
            <a:round/>
            <a:headEnd len="med" w="med" type="none"/>
            <a:tailEnd len="med" w="med" type="triangle"/>
          </a:ln>
        </p:spPr>
      </p:cxnSp>
      <p:cxnSp>
        <p:nvCxnSpPr>
          <p:cNvPr id="182" name="Google Shape;182;p25"/>
          <p:cNvCxnSpPr/>
          <p:nvPr/>
        </p:nvCxnSpPr>
        <p:spPr>
          <a:xfrm rot="10800000">
            <a:off x="7251172" y="2698025"/>
            <a:ext cx="266700" cy="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461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External Forces on Model</a:t>
            </a:r>
            <a:endParaRPr>
              <a:solidFill>
                <a:srgbClr val="333333"/>
              </a:solidFill>
            </a:endParaRPr>
          </a:p>
        </p:txBody>
      </p:sp>
      <p:sp>
        <p:nvSpPr>
          <p:cNvPr id="188" name="Google Shape;188;p26"/>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SR</a:t>
            </a:r>
            <a:endParaRPr i="1" sz="800"/>
          </a:p>
        </p:txBody>
      </p:sp>
      <p:grpSp>
        <p:nvGrpSpPr>
          <p:cNvPr id="189" name="Google Shape;189;p26"/>
          <p:cNvGrpSpPr/>
          <p:nvPr/>
        </p:nvGrpSpPr>
        <p:grpSpPr>
          <a:xfrm>
            <a:off x="2951725" y="1582850"/>
            <a:ext cx="2741750" cy="3208975"/>
            <a:chOff x="6402250" y="1582850"/>
            <a:chExt cx="2741750" cy="3208975"/>
          </a:xfrm>
        </p:grpSpPr>
        <p:pic>
          <p:nvPicPr>
            <p:cNvPr id="190" name="Google Shape;190;p26"/>
            <p:cNvPicPr preferRelativeResize="0"/>
            <p:nvPr/>
          </p:nvPicPr>
          <p:blipFill>
            <a:blip r:embed="rId3">
              <a:alphaModFix/>
            </a:blip>
            <a:stretch>
              <a:fillRect/>
            </a:stretch>
          </p:blipFill>
          <p:spPr>
            <a:xfrm>
              <a:off x="6402250" y="1582850"/>
              <a:ext cx="2741750" cy="2839675"/>
            </a:xfrm>
            <a:prstGeom prst="rect">
              <a:avLst/>
            </a:prstGeom>
            <a:noFill/>
            <a:ln>
              <a:noFill/>
            </a:ln>
          </p:spPr>
        </p:pic>
        <p:sp>
          <p:nvSpPr>
            <p:cNvPr id="191" name="Google Shape;191;p26"/>
            <p:cNvSpPr txBox="1"/>
            <p:nvPr/>
          </p:nvSpPr>
          <p:spPr>
            <a:xfrm>
              <a:off x="7064225" y="4422525"/>
              <a:ext cx="141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999999"/>
                  </a:solidFill>
                </a:rPr>
                <a:t>Yamashita</a:t>
              </a:r>
              <a:r>
                <a:rPr i="1" lang="en" sz="1200">
                  <a:solidFill>
                    <a:srgbClr val="999999"/>
                  </a:solidFill>
                </a:rPr>
                <a:t> (2013)</a:t>
              </a:r>
              <a:endParaRPr i="1" sz="1200">
                <a:solidFill>
                  <a:srgbClr val="999999"/>
                </a:solidFill>
              </a:endParaRPr>
            </a:p>
          </p:txBody>
        </p:sp>
      </p:grpSp>
      <p:grpSp>
        <p:nvGrpSpPr>
          <p:cNvPr id="192" name="Google Shape;192;p26"/>
          <p:cNvGrpSpPr/>
          <p:nvPr/>
        </p:nvGrpSpPr>
        <p:grpSpPr>
          <a:xfrm>
            <a:off x="152390" y="1273583"/>
            <a:ext cx="2906912" cy="3869917"/>
            <a:chOff x="3450515" y="1273583"/>
            <a:chExt cx="2906912" cy="3869917"/>
          </a:xfrm>
        </p:grpSpPr>
        <p:pic>
          <p:nvPicPr>
            <p:cNvPr id="193" name="Google Shape;193;p26"/>
            <p:cNvPicPr preferRelativeResize="0"/>
            <p:nvPr/>
          </p:nvPicPr>
          <p:blipFill>
            <a:blip r:embed="rId4">
              <a:alphaModFix/>
            </a:blip>
            <a:stretch>
              <a:fillRect/>
            </a:stretch>
          </p:blipFill>
          <p:spPr>
            <a:xfrm>
              <a:off x="3450525" y="1273583"/>
              <a:ext cx="2906902" cy="1658041"/>
            </a:xfrm>
            <a:prstGeom prst="rect">
              <a:avLst/>
            </a:prstGeom>
            <a:noFill/>
            <a:ln>
              <a:noFill/>
            </a:ln>
          </p:spPr>
        </p:pic>
        <p:pic>
          <p:nvPicPr>
            <p:cNvPr id="194" name="Google Shape;194;p26"/>
            <p:cNvPicPr preferRelativeResize="0"/>
            <p:nvPr/>
          </p:nvPicPr>
          <p:blipFill>
            <a:blip r:embed="rId5">
              <a:alphaModFix/>
            </a:blip>
            <a:stretch>
              <a:fillRect/>
            </a:stretch>
          </p:blipFill>
          <p:spPr>
            <a:xfrm>
              <a:off x="3450515" y="3073749"/>
              <a:ext cx="2906910" cy="1700446"/>
            </a:xfrm>
            <a:prstGeom prst="rect">
              <a:avLst/>
            </a:prstGeom>
            <a:noFill/>
            <a:ln>
              <a:noFill/>
            </a:ln>
          </p:spPr>
        </p:pic>
        <p:sp>
          <p:nvSpPr>
            <p:cNvPr id="195" name="Google Shape;195;p26"/>
            <p:cNvSpPr txBox="1"/>
            <p:nvPr/>
          </p:nvSpPr>
          <p:spPr>
            <a:xfrm>
              <a:off x="4443601" y="4774200"/>
              <a:ext cx="99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999999"/>
                  </a:solidFill>
                </a:rPr>
                <a:t>Bini</a:t>
              </a:r>
              <a:r>
                <a:rPr i="1" lang="en" sz="1200">
                  <a:solidFill>
                    <a:srgbClr val="999999"/>
                  </a:solidFill>
                </a:rPr>
                <a:t> (2013)</a:t>
              </a:r>
              <a:endParaRPr i="1" sz="1200">
                <a:solidFill>
                  <a:srgbClr val="999999"/>
                </a:solidFill>
              </a:endParaRPr>
            </a:p>
          </p:txBody>
        </p:sp>
      </p:grpSp>
      <p:grpSp>
        <p:nvGrpSpPr>
          <p:cNvPr id="196" name="Google Shape;196;p26"/>
          <p:cNvGrpSpPr/>
          <p:nvPr/>
        </p:nvGrpSpPr>
        <p:grpSpPr>
          <a:xfrm>
            <a:off x="5693477" y="2016302"/>
            <a:ext cx="3336474" cy="2384473"/>
            <a:chOff x="2" y="1995102"/>
            <a:chExt cx="3336474" cy="2384473"/>
          </a:xfrm>
        </p:grpSpPr>
        <p:pic>
          <p:nvPicPr>
            <p:cNvPr id="197" name="Google Shape;197;p26"/>
            <p:cNvPicPr preferRelativeResize="0"/>
            <p:nvPr/>
          </p:nvPicPr>
          <p:blipFill>
            <a:blip r:embed="rId6">
              <a:alphaModFix/>
            </a:blip>
            <a:stretch>
              <a:fillRect/>
            </a:stretch>
          </p:blipFill>
          <p:spPr>
            <a:xfrm>
              <a:off x="2" y="1995102"/>
              <a:ext cx="3336474" cy="2015175"/>
            </a:xfrm>
            <a:prstGeom prst="rect">
              <a:avLst/>
            </a:prstGeom>
            <a:noFill/>
            <a:ln>
              <a:noFill/>
            </a:ln>
          </p:spPr>
        </p:pic>
        <p:sp>
          <p:nvSpPr>
            <p:cNvPr id="198" name="Google Shape;198;p26"/>
            <p:cNvSpPr txBox="1"/>
            <p:nvPr/>
          </p:nvSpPr>
          <p:spPr>
            <a:xfrm>
              <a:off x="410937" y="4010275"/>
              <a:ext cx="251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999999"/>
                  </a:solidFill>
                </a:rPr>
                <a:t>OpenSim External Forces Tutorial</a:t>
              </a:r>
              <a:endParaRPr i="1" sz="1200">
                <a:solidFill>
                  <a:srgbClr val="999999"/>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a:t>
            </a:r>
            <a:endParaRPr/>
          </a:p>
        </p:txBody>
      </p:sp>
      <p:sp>
        <p:nvSpPr>
          <p:cNvPr id="204" name="Google Shape;204;p27"/>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SR</a:t>
            </a:r>
            <a:endParaRPr i="1" sz="800"/>
          </a:p>
        </p:txBody>
      </p:sp>
      <p:pic>
        <p:nvPicPr>
          <p:cNvPr id="205" name="Google Shape;205;p27"/>
          <p:cNvPicPr preferRelativeResize="0"/>
          <p:nvPr/>
        </p:nvPicPr>
        <p:blipFill>
          <a:blip r:embed="rId3">
            <a:alphaModFix/>
          </a:blip>
          <a:stretch>
            <a:fillRect/>
          </a:stretch>
        </p:blipFill>
        <p:spPr>
          <a:xfrm>
            <a:off x="2110625" y="1550850"/>
            <a:ext cx="6599150" cy="2041800"/>
          </a:xfrm>
          <a:prstGeom prst="rect">
            <a:avLst/>
          </a:prstGeom>
          <a:noFill/>
          <a:ln cap="flat" cmpd="sng" w="28575">
            <a:solidFill>
              <a:schemeClr val="dk2"/>
            </a:solidFill>
            <a:prstDash val="solid"/>
            <a:round/>
            <a:headEnd len="sm" w="sm" type="none"/>
            <a:tailEnd len="sm" w="sm" type="none"/>
          </a:ln>
        </p:spPr>
      </p:pic>
      <p:sp>
        <p:nvSpPr>
          <p:cNvPr id="206" name="Google Shape;206;p27"/>
          <p:cNvSpPr/>
          <p:nvPr/>
        </p:nvSpPr>
        <p:spPr>
          <a:xfrm>
            <a:off x="2244250" y="2784550"/>
            <a:ext cx="2747700" cy="2574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3123805" y="3014380"/>
            <a:ext cx="1880100" cy="2574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nvSpPr>
        <p:spPr>
          <a:xfrm>
            <a:off x="550800" y="3014375"/>
            <a:ext cx="937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GRFs</a:t>
            </a:r>
            <a:endParaRPr/>
          </a:p>
        </p:txBody>
      </p:sp>
      <p:sp>
        <p:nvSpPr>
          <p:cNvPr id="209" name="Google Shape;209;p27"/>
          <p:cNvSpPr txBox="1"/>
          <p:nvPr/>
        </p:nvSpPr>
        <p:spPr>
          <a:xfrm>
            <a:off x="311700" y="2578100"/>
            <a:ext cx="1176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Joint angles</a:t>
            </a:r>
            <a:endParaRPr/>
          </a:p>
        </p:txBody>
      </p:sp>
      <p:cxnSp>
        <p:nvCxnSpPr>
          <p:cNvPr id="210" name="Google Shape;210;p27"/>
          <p:cNvCxnSpPr>
            <a:stCxn id="208" idx="3"/>
            <a:endCxn id="207" idx="1"/>
          </p:cNvCxnSpPr>
          <p:nvPr/>
        </p:nvCxnSpPr>
        <p:spPr>
          <a:xfrm flipH="1" rot="10800000">
            <a:off x="1488300" y="3143075"/>
            <a:ext cx="1635600" cy="714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27"/>
          <p:cNvCxnSpPr>
            <a:stCxn id="209" idx="3"/>
            <a:endCxn id="206" idx="1"/>
          </p:cNvCxnSpPr>
          <p:nvPr/>
        </p:nvCxnSpPr>
        <p:spPr>
          <a:xfrm>
            <a:off x="1488300" y="2778200"/>
            <a:ext cx="756000" cy="13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311700" y="445025"/>
            <a:ext cx="703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Stanford Course Model Drawbacks</a:t>
            </a:r>
            <a:endParaRPr>
              <a:solidFill>
                <a:srgbClr val="333333"/>
              </a:solidFill>
            </a:endParaRPr>
          </a:p>
        </p:txBody>
      </p:sp>
      <p:sp>
        <p:nvSpPr>
          <p:cNvPr id="217" name="Google Shape;217;p28"/>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SR</a:t>
            </a:r>
            <a:endParaRPr i="1" sz="800"/>
          </a:p>
        </p:txBody>
      </p:sp>
      <p:pic>
        <p:nvPicPr>
          <p:cNvPr id="218" name="Google Shape;218;p28"/>
          <p:cNvPicPr preferRelativeResize="0"/>
          <p:nvPr/>
        </p:nvPicPr>
        <p:blipFill>
          <a:blip r:embed="rId3">
            <a:alphaModFix/>
          </a:blip>
          <a:stretch>
            <a:fillRect/>
          </a:stretch>
        </p:blipFill>
        <p:spPr>
          <a:xfrm>
            <a:off x="4752125" y="1081575"/>
            <a:ext cx="3970607" cy="3820974"/>
          </a:xfrm>
          <a:prstGeom prst="rect">
            <a:avLst/>
          </a:prstGeom>
          <a:noFill/>
          <a:ln>
            <a:noFill/>
          </a:ln>
        </p:spPr>
      </p:pic>
      <p:sp>
        <p:nvSpPr>
          <p:cNvPr id="219" name="Google Shape;219;p28"/>
          <p:cNvSpPr txBox="1"/>
          <p:nvPr>
            <p:ph idx="1" type="body"/>
          </p:nvPr>
        </p:nvSpPr>
        <p:spPr>
          <a:xfrm>
            <a:off x="311700" y="1121175"/>
            <a:ext cx="3806100" cy="3709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Stanford Course model does not reflect an accurate foot-to-pedal interaction (due to an offset)</a:t>
            </a:r>
            <a:endParaRPr/>
          </a:p>
          <a:p>
            <a:pPr indent="-342900" lvl="0" marL="457200" rtl="0" algn="l">
              <a:lnSpc>
                <a:spcPct val="115000"/>
              </a:lnSpc>
              <a:spcBef>
                <a:spcPts val="0"/>
              </a:spcBef>
              <a:spcAft>
                <a:spcPts val="0"/>
              </a:spcAft>
              <a:buSzPts val="1800"/>
              <a:buChar char="●"/>
            </a:pPr>
            <a:r>
              <a:rPr lang="en"/>
              <a:t>The bike pedal angle with respect to the ground is not constrained accurately</a:t>
            </a:r>
            <a:endParaRPr/>
          </a:p>
          <a:p>
            <a:pPr indent="-342900" lvl="0" marL="457200" rtl="0" algn="l">
              <a:lnSpc>
                <a:spcPct val="115000"/>
              </a:lnSpc>
              <a:spcBef>
                <a:spcPts val="0"/>
              </a:spcBef>
              <a:spcAft>
                <a:spcPts val="0"/>
              </a:spcAft>
              <a:buSzPts val="1800"/>
              <a:buChar char="●"/>
            </a:pPr>
            <a:r>
              <a:rPr lang="en"/>
              <a:t>The ankle angle is not parameterized anywhere on the model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25" name="Google Shape;22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Fine tune OpenSim specific input files (actuator file (.xml), tracking tasks (.xml), setup load file (.xml), kinematics (.sto))</a:t>
            </a:r>
            <a:endParaRPr/>
          </a:p>
          <a:p>
            <a:pPr indent="-317500" lvl="1" marL="914400" rtl="0" algn="l">
              <a:lnSpc>
                <a:spcPct val="150000"/>
              </a:lnSpc>
              <a:spcBef>
                <a:spcPts val="0"/>
              </a:spcBef>
              <a:spcAft>
                <a:spcPts val="0"/>
              </a:spcAft>
              <a:buSzPts val="1400"/>
              <a:buAutoNum type="alphaLcPeriod"/>
            </a:pPr>
            <a:r>
              <a:rPr lang="en"/>
              <a:t>Create &amp; integrate current OpenSim model with </a:t>
            </a:r>
            <a:r>
              <a:rPr lang="en"/>
              <a:t>literature-based </a:t>
            </a:r>
            <a:r>
              <a:rPr lang="en"/>
              <a:t>pedal forces (.xml / .mot)</a:t>
            </a:r>
            <a:endParaRPr/>
          </a:p>
          <a:p>
            <a:pPr indent="-317500" lvl="1" marL="914400" rtl="0" algn="l">
              <a:lnSpc>
                <a:spcPct val="150000"/>
              </a:lnSpc>
              <a:spcBef>
                <a:spcPts val="0"/>
              </a:spcBef>
              <a:spcAft>
                <a:spcPts val="0"/>
              </a:spcAft>
              <a:buSzPts val="1400"/>
              <a:buAutoNum type="alphaLcPeriod"/>
            </a:pPr>
            <a:r>
              <a:rPr lang="en"/>
              <a:t>Create &amp; integrate</a:t>
            </a:r>
            <a:r>
              <a:rPr lang="en"/>
              <a:t> current OpenSim model with literature-based joint angle data (.mot / .sto) </a:t>
            </a:r>
            <a:endParaRPr/>
          </a:p>
          <a:p>
            <a:pPr indent="-317500" lvl="1" marL="914400" rtl="0" algn="l">
              <a:lnSpc>
                <a:spcPct val="150000"/>
              </a:lnSpc>
              <a:spcBef>
                <a:spcPts val="0"/>
              </a:spcBef>
              <a:spcAft>
                <a:spcPts val="0"/>
              </a:spcAft>
              <a:buSzPts val="1400"/>
              <a:buAutoNum type="alphaLcPeriod"/>
            </a:pPr>
            <a:r>
              <a:rPr lang="en"/>
              <a:t>Adjust minor geometric details on model to accurately reflect set-up found in literature</a:t>
            </a:r>
            <a:endParaRPr/>
          </a:p>
          <a:p>
            <a:pPr indent="-342900" lvl="0" marL="457200" rtl="0" algn="l">
              <a:lnSpc>
                <a:spcPct val="150000"/>
              </a:lnSpc>
              <a:spcBef>
                <a:spcPts val="0"/>
              </a:spcBef>
              <a:spcAft>
                <a:spcPts val="0"/>
              </a:spcAft>
              <a:buSzPts val="1800"/>
              <a:buAutoNum type="arabicPeriod"/>
            </a:pPr>
            <a:r>
              <a:rPr lang="en"/>
              <a:t>Establish repeatable process workflow for models/analyses of increasing complexity</a:t>
            </a:r>
            <a:endParaRPr/>
          </a:p>
          <a:p>
            <a:pPr indent="-342900" lvl="0" marL="457200" rtl="0" algn="l">
              <a:lnSpc>
                <a:spcPct val="150000"/>
              </a:lnSpc>
              <a:spcBef>
                <a:spcPts val="0"/>
              </a:spcBef>
              <a:spcAft>
                <a:spcPts val="0"/>
              </a:spcAft>
              <a:buSzPts val="1800"/>
              <a:buAutoNum type="arabicPeriod"/>
            </a:pPr>
            <a:r>
              <a:rPr lang="en"/>
              <a:t>Improve on existing CMC analysis by incorporating metabolic probes</a:t>
            </a:r>
            <a:endParaRPr/>
          </a:p>
          <a:p>
            <a:pPr indent="-342900" lvl="0" marL="457200" rtl="0" algn="l">
              <a:lnSpc>
                <a:spcPct val="150000"/>
              </a:lnSpc>
              <a:spcBef>
                <a:spcPts val="0"/>
              </a:spcBef>
              <a:spcAft>
                <a:spcPts val="0"/>
              </a:spcAft>
              <a:buSzPts val="1800"/>
              <a:buAutoNum type="arabicPeriod"/>
            </a:pPr>
            <a:r>
              <a:rPr lang="en"/>
              <a:t>Continue to meet with OpenSim experts</a:t>
            </a:r>
            <a:endParaRPr/>
          </a:p>
        </p:txBody>
      </p:sp>
      <p:sp>
        <p:nvSpPr>
          <p:cNvPr id="226" name="Google Shape;226;p29"/>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SR</a:t>
            </a:r>
            <a:endParaRPr i="1"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a:t>
            </a:r>
            <a:endParaRPr/>
          </a:p>
        </p:txBody>
      </p:sp>
      <p:graphicFrame>
        <p:nvGraphicFramePr>
          <p:cNvPr id="232" name="Google Shape;232;p30"/>
          <p:cNvGraphicFramePr/>
          <p:nvPr/>
        </p:nvGraphicFramePr>
        <p:xfrm>
          <a:off x="599575" y="1554438"/>
          <a:ext cx="3000000" cy="3000000"/>
        </p:xfrm>
        <a:graphic>
          <a:graphicData uri="http://schemas.openxmlformats.org/drawingml/2006/table">
            <a:tbl>
              <a:tblPr>
                <a:noFill/>
                <a:tableStyleId>{89E54B5B-42DA-47C0-A023-2D5A03BD2AE4}</a:tableStyleId>
              </a:tblPr>
              <a:tblGrid>
                <a:gridCol w="882750"/>
                <a:gridCol w="882750"/>
                <a:gridCol w="882750"/>
                <a:gridCol w="882750"/>
                <a:gridCol w="882750"/>
                <a:gridCol w="882750"/>
                <a:gridCol w="882750"/>
                <a:gridCol w="882750"/>
                <a:gridCol w="882750"/>
              </a:tblGrid>
              <a:tr h="381000">
                <a:tc>
                  <a:txBody>
                    <a:bodyPr/>
                    <a:lstStyle/>
                    <a:p>
                      <a:pPr indent="0" lvl="0" marL="0" rtl="0" algn="ctr">
                        <a:spcBef>
                          <a:spcPts val="0"/>
                        </a:spcBef>
                        <a:spcAft>
                          <a:spcPts val="0"/>
                        </a:spcAft>
                        <a:buNone/>
                      </a:pPr>
                      <a:r>
                        <a:rPr lang="en"/>
                        <a:t>Week 2</a:t>
                      </a:r>
                      <a:endParaRPr/>
                    </a:p>
                  </a:txBody>
                  <a:tcPr marT="91425" marB="91425" marR="91425" marL="91425"/>
                </a:tc>
                <a:tc>
                  <a:txBody>
                    <a:bodyPr/>
                    <a:lstStyle/>
                    <a:p>
                      <a:pPr indent="0" lvl="0" marL="0" rtl="0" algn="ctr">
                        <a:spcBef>
                          <a:spcPts val="0"/>
                        </a:spcBef>
                        <a:spcAft>
                          <a:spcPts val="0"/>
                        </a:spcAft>
                        <a:buNone/>
                      </a:pPr>
                      <a:r>
                        <a:rPr b="1" lang="en"/>
                        <a:t>Week 3</a:t>
                      </a:r>
                      <a:endParaRPr b="1"/>
                    </a:p>
                  </a:txBody>
                  <a:tcPr marT="91425" marB="91425" marR="91425" marL="91425"/>
                </a:tc>
                <a:tc>
                  <a:txBody>
                    <a:bodyPr/>
                    <a:lstStyle/>
                    <a:p>
                      <a:pPr indent="0" lvl="0" marL="0" rtl="0" algn="ctr">
                        <a:spcBef>
                          <a:spcPts val="0"/>
                        </a:spcBef>
                        <a:spcAft>
                          <a:spcPts val="0"/>
                        </a:spcAft>
                        <a:buNone/>
                      </a:pPr>
                      <a:r>
                        <a:rPr lang="en"/>
                        <a:t>Week 4</a:t>
                      </a:r>
                      <a:endParaRPr/>
                    </a:p>
                  </a:txBody>
                  <a:tcPr marT="91425" marB="91425" marR="91425" marL="91425"/>
                </a:tc>
                <a:tc>
                  <a:txBody>
                    <a:bodyPr/>
                    <a:lstStyle/>
                    <a:p>
                      <a:pPr indent="0" lvl="0" marL="0" rtl="0" algn="ctr">
                        <a:spcBef>
                          <a:spcPts val="0"/>
                        </a:spcBef>
                        <a:spcAft>
                          <a:spcPts val="0"/>
                        </a:spcAft>
                        <a:buNone/>
                      </a:pPr>
                      <a:r>
                        <a:rPr lang="en"/>
                        <a:t>Week 5</a:t>
                      </a:r>
                      <a:endParaRPr/>
                    </a:p>
                  </a:txBody>
                  <a:tcPr marT="91425" marB="91425" marR="91425" marL="91425"/>
                </a:tc>
                <a:tc>
                  <a:txBody>
                    <a:bodyPr/>
                    <a:lstStyle/>
                    <a:p>
                      <a:pPr indent="0" lvl="0" marL="0" rtl="0" algn="ctr">
                        <a:spcBef>
                          <a:spcPts val="0"/>
                        </a:spcBef>
                        <a:spcAft>
                          <a:spcPts val="0"/>
                        </a:spcAft>
                        <a:buNone/>
                      </a:pPr>
                      <a:r>
                        <a:rPr lang="en"/>
                        <a:t>Week 6</a:t>
                      </a:r>
                      <a:endParaRPr/>
                    </a:p>
                  </a:txBody>
                  <a:tcPr marT="91425" marB="91425" marR="91425" marL="91425"/>
                </a:tc>
                <a:tc>
                  <a:txBody>
                    <a:bodyPr/>
                    <a:lstStyle/>
                    <a:p>
                      <a:pPr indent="0" lvl="0" marL="0" rtl="0" algn="ctr">
                        <a:spcBef>
                          <a:spcPts val="0"/>
                        </a:spcBef>
                        <a:spcAft>
                          <a:spcPts val="0"/>
                        </a:spcAft>
                        <a:buNone/>
                      </a:pPr>
                      <a:r>
                        <a:rPr lang="en"/>
                        <a:t>Week 7</a:t>
                      </a:r>
                      <a:endParaRPr/>
                    </a:p>
                  </a:txBody>
                  <a:tcPr marT="91425" marB="91425" marR="91425" marL="91425"/>
                </a:tc>
                <a:tc>
                  <a:txBody>
                    <a:bodyPr/>
                    <a:lstStyle/>
                    <a:p>
                      <a:pPr indent="0" lvl="0" marL="0" rtl="0" algn="ctr">
                        <a:spcBef>
                          <a:spcPts val="0"/>
                        </a:spcBef>
                        <a:spcAft>
                          <a:spcPts val="0"/>
                        </a:spcAft>
                        <a:buNone/>
                      </a:pPr>
                      <a:r>
                        <a:rPr lang="en"/>
                        <a:t>Week 8</a:t>
                      </a:r>
                      <a:endParaRPr/>
                    </a:p>
                  </a:txBody>
                  <a:tcPr marT="91425" marB="91425" marR="91425" marL="91425"/>
                </a:tc>
                <a:tc>
                  <a:txBody>
                    <a:bodyPr/>
                    <a:lstStyle/>
                    <a:p>
                      <a:pPr indent="0" lvl="0" marL="0" rtl="0" algn="ctr">
                        <a:spcBef>
                          <a:spcPts val="0"/>
                        </a:spcBef>
                        <a:spcAft>
                          <a:spcPts val="0"/>
                        </a:spcAft>
                        <a:buNone/>
                      </a:pPr>
                      <a:r>
                        <a:rPr lang="en"/>
                        <a:t>Week 9</a:t>
                      </a:r>
                      <a:endParaRPr/>
                    </a:p>
                  </a:txBody>
                  <a:tcPr marT="91425" marB="91425" marR="91425" marL="91425"/>
                </a:tc>
                <a:tc>
                  <a:txBody>
                    <a:bodyPr/>
                    <a:lstStyle/>
                    <a:p>
                      <a:pPr indent="0" lvl="0" marL="0" rtl="0" algn="ctr">
                        <a:spcBef>
                          <a:spcPts val="0"/>
                        </a:spcBef>
                        <a:spcAft>
                          <a:spcPts val="0"/>
                        </a:spcAft>
                        <a:buNone/>
                      </a:pPr>
                      <a:r>
                        <a:rPr lang="en"/>
                        <a:t>Week 10</a:t>
                      </a:r>
                      <a:endParaRPr/>
                    </a:p>
                  </a:txBody>
                  <a:tcPr marT="91425" marB="91425" marR="91425" marL="91425"/>
                </a:tc>
              </a:tr>
              <a:tr h="189575">
                <a:tc>
                  <a:txBody>
                    <a:bodyPr/>
                    <a:lstStyle/>
                    <a:p>
                      <a:pPr indent="0" lvl="0" marL="0" rtl="0" algn="ctr">
                        <a:spcBef>
                          <a:spcPts val="0"/>
                        </a:spcBef>
                        <a:spcAft>
                          <a:spcPts val="0"/>
                        </a:spcAft>
                        <a:buNone/>
                      </a:pPr>
                      <a:r>
                        <a:rPr lang="en" sz="1000"/>
                        <a:t>1/22</a:t>
                      </a:r>
                      <a:endParaRPr sz="1000"/>
                    </a:p>
                  </a:txBody>
                  <a:tcPr marT="0" marB="0" marR="91425" marL="91425"/>
                </a:tc>
                <a:tc>
                  <a:txBody>
                    <a:bodyPr/>
                    <a:lstStyle/>
                    <a:p>
                      <a:pPr indent="0" lvl="0" marL="0" rtl="0" algn="ctr">
                        <a:spcBef>
                          <a:spcPts val="0"/>
                        </a:spcBef>
                        <a:spcAft>
                          <a:spcPts val="0"/>
                        </a:spcAft>
                        <a:buNone/>
                      </a:pPr>
                      <a:r>
                        <a:rPr b="1" lang="en" sz="1000"/>
                        <a:t>1/29</a:t>
                      </a:r>
                      <a:endParaRPr b="1" sz="1000"/>
                    </a:p>
                  </a:txBody>
                  <a:tcPr marT="0" marB="0" marR="91425" marL="91425"/>
                </a:tc>
                <a:tc>
                  <a:txBody>
                    <a:bodyPr/>
                    <a:lstStyle/>
                    <a:p>
                      <a:pPr indent="0" lvl="0" marL="0" rtl="0" algn="ctr">
                        <a:spcBef>
                          <a:spcPts val="0"/>
                        </a:spcBef>
                        <a:spcAft>
                          <a:spcPts val="0"/>
                        </a:spcAft>
                        <a:buNone/>
                      </a:pPr>
                      <a:r>
                        <a:rPr lang="en" sz="1000"/>
                        <a:t>2/5</a:t>
                      </a:r>
                      <a:endParaRPr sz="1000"/>
                    </a:p>
                  </a:txBody>
                  <a:tcPr marT="0" marB="0" marR="91425" marL="91425"/>
                </a:tc>
                <a:tc>
                  <a:txBody>
                    <a:bodyPr/>
                    <a:lstStyle/>
                    <a:p>
                      <a:pPr indent="0" lvl="0" marL="0" rtl="0" algn="ctr">
                        <a:spcBef>
                          <a:spcPts val="0"/>
                        </a:spcBef>
                        <a:spcAft>
                          <a:spcPts val="0"/>
                        </a:spcAft>
                        <a:buNone/>
                      </a:pPr>
                      <a:r>
                        <a:rPr lang="en" sz="1000"/>
                        <a:t>2/12</a:t>
                      </a:r>
                      <a:endParaRPr sz="1000"/>
                    </a:p>
                  </a:txBody>
                  <a:tcPr marT="0" marB="0" marR="91425" marL="91425"/>
                </a:tc>
                <a:tc>
                  <a:txBody>
                    <a:bodyPr/>
                    <a:lstStyle/>
                    <a:p>
                      <a:pPr indent="0" lvl="0" marL="0" rtl="0" algn="ctr">
                        <a:spcBef>
                          <a:spcPts val="0"/>
                        </a:spcBef>
                        <a:spcAft>
                          <a:spcPts val="0"/>
                        </a:spcAft>
                        <a:buNone/>
                      </a:pPr>
                      <a:r>
                        <a:rPr lang="en" sz="1000"/>
                        <a:t>2/19</a:t>
                      </a:r>
                      <a:endParaRPr sz="1000"/>
                    </a:p>
                  </a:txBody>
                  <a:tcPr marT="0" marB="0" marR="91425" marL="91425"/>
                </a:tc>
                <a:tc>
                  <a:txBody>
                    <a:bodyPr/>
                    <a:lstStyle/>
                    <a:p>
                      <a:pPr indent="0" lvl="0" marL="0" rtl="0" algn="ctr">
                        <a:spcBef>
                          <a:spcPts val="0"/>
                        </a:spcBef>
                        <a:spcAft>
                          <a:spcPts val="0"/>
                        </a:spcAft>
                        <a:buNone/>
                      </a:pPr>
                      <a:r>
                        <a:rPr lang="en" sz="1000"/>
                        <a:t>2/26</a:t>
                      </a:r>
                      <a:endParaRPr sz="1000"/>
                    </a:p>
                  </a:txBody>
                  <a:tcPr marT="0" marB="0" marR="91425" marL="91425"/>
                </a:tc>
                <a:tc>
                  <a:txBody>
                    <a:bodyPr/>
                    <a:lstStyle/>
                    <a:p>
                      <a:pPr indent="0" lvl="0" marL="0" rtl="0" algn="ctr">
                        <a:spcBef>
                          <a:spcPts val="0"/>
                        </a:spcBef>
                        <a:spcAft>
                          <a:spcPts val="0"/>
                        </a:spcAft>
                        <a:buNone/>
                      </a:pPr>
                      <a:r>
                        <a:rPr lang="en" sz="1000"/>
                        <a:t>3/5</a:t>
                      </a:r>
                      <a:endParaRPr sz="1000"/>
                    </a:p>
                  </a:txBody>
                  <a:tcPr marT="0" marB="0" marR="91425" marL="91425"/>
                </a:tc>
                <a:tc>
                  <a:txBody>
                    <a:bodyPr/>
                    <a:lstStyle/>
                    <a:p>
                      <a:pPr indent="0" lvl="0" marL="0" rtl="0" algn="ctr">
                        <a:spcBef>
                          <a:spcPts val="0"/>
                        </a:spcBef>
                        <a:spcAft>
                          <a:spcPts val="0"/>
                        </a:spcAft>
                        <a:buNone/>
                      </a:pPr>
                      <a:r>
                        <a:rPr lang="en" sz="1000"/>
                        <a:t>3/12</a:t>
                      </a:r>
                      <a:endParaRPr sz="1000"/>
                    </a:p>
                  </a:txBody>
                  <a:tcPr marT="0" marB="0" marR="91425" marL="91425"/>
                </a:tc>
                <a:tc>
                  <a:txBody>
                    <a:bodyPr/>
                    <a:lstStyle/>
                    <a:p>
                      <a:pPr indent="0" lvl="0" marL="0" rtl="0" algn="ctr">
                        <a:spcBef>
                          <a:spcPts val="0"/>
                        </a:spcBef>
                        <a:spcAft>
                          <a:spcPts val="0"/>
                        </a:spcAft>
                        <a:buNone/>
                      </a:pPr>
                      <a:r>
                        <a:rPr lang="en" sz="1000"/>
                        <a:t>3/19</a:t>
                      </a:r>
                      <a:endParaRPr sz="1000"/>
                    </a:p>
                  </a:txBody>
                  <a:tcPr marT="0" marB="0" marR="91425" marL="91425"/>
                </a:tc>
              </a:tr>
              <a:tr h="381000">
                <a:tc gridSpan="3">
                  <a:txBody>
                    <a:bodyPr/>
                    <a:lstStyle/>
                    <a:p>
                      <a:pPr indent="0" lvl="0" marL="0" rtl="0" algn="ctr">
                        <a:spcBef>
                          <a:spcPts val="0"/>
                        </a:spcBef>
                        <a:spcAft>
                          <a:spcPts val="0"/>
                        </a:spcAft>
                        <a:buNone/>
                      </a:pPr>
                      <a:r>
                        <a:rPr lang="en" sz="1100"/>
                        <a:t>External forces</a:t>
                      </a:r>
                      <a:endParaRPr sz="1100"/>
                    </a:p>
                  </a:txBody>
                  <a:tcPr marT="91425" marB="91425" marR="91425" marL="91425"/>
                </a:tc>
                <a:tc hMerge="1"/>
                <a:tc hMerge="1"/>
                <a:tc>
                  <a:txBody>
                    <a:bodyPr/>
                    <a:lstStyle/>
                    <a:p>
                      <a:pPr indent="0" lvl="0" marL="0" rtl="0" algn="ctr">
                        <a:spcBef>
                          <a:spcPts val="0"/>
                        </a:spcBef>
                        <a:spcAft>
                          <a:spcPts val="0"/>
                        </a:spcAft>
                        <a:buNone/>
                      </a:pPr>
                      <a:r>
                        <a:t/>
                      </a:r>
                      <a:endParaRPr sz="11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gridSpan="3">
                  <a:txBody>
                    <a:bodyPr/>
                    <a:lstStyle/>
                    <a:p>
                      <a:pPr indent="0" lvl="0" marL="0" rtl="0" algn="ctr">
                        <a:spcBef>
                          <a:spcPts val="0"/>
                        </a:spcBef>
                        <a:spcAft>
                          <a:spcPts val="0"/>
                        </a:spcAft>
                        <a:buNone/>
                      </a:pPr>
                      <a:r>
                        <a:rPr lang="en" sz="1100"/>
                        <a:t>Joint angles</a:t>
                      </a:r>
                      <a:endParaRPr sz="1100"/>
                    </a:p>
                  </a:txBody>
                  <a:tcPr marT="91425" marB="91425" marR="91425" marL="91425"/>
                </a:tc>
                <a:tc hMerge="1"/>
                <a:tc hMerge="1"/>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gridSpan="4">
                  <a:txBody>
                    <a:bodyPr/>
                    <a:lstStyle/>
                    <a:p>
                      <a:pPr indent="0" lvl="0" marL="0" rtl="0" algn="ctr">
                        <a:spcBef>
                          <a:spcPts val="0"/>
                        </a:spcBef>
                        <a:spcAft>
                          <a:spcPts val="0"/>
                        </a:spcAft>
                        <a:buNone/>
                      </a:pPr>
                      <a:r>
                        <a:rPr lang="en" sz="1100"/>
                        <a:t>Create OpenSim files</a:t>
                      </a:r>
                      <a:endParaRPr sz="1100"/>
                    </a:p>
                  </a:txBody>
                  <a:tcPr marT="91425" marB="91425" marR="91425" marL="91425"/>
                </a:tc>
                <a:tc hMerge="1"/>
                <a:tc hMerge="1"/>
                <a:tc hMerge="1"/>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gridSpan="9">
                  <a:txBody>
                    <a:bodyPr/>
                    <a:lstStyle/>
                    <a:p>
                      <a:pPr indent="0" lvl="0" marL="0" rtl="0" algn="ctr">
                        <a:spcBef>
                          <a:spcPts val="0"/>
                        </a:spcBef>
                        <a:spcAft>
                          <a:spcPts val="0"/>
                        </a:spcAft>
                        <a:buNone/>
                      </a:pPr>
                      <a:r>
                        <a:rPr lang="en" sz="1100"/>
                        <a:t>Meet with OpenSim Experts</a:t>
                      </a:r>
                      <a:endParaRPr sz="1100"/>
                    </a:p>
                  </a:txBody>
                  <a:tcPr marT="91425" marB="91425" marR="91425" marL="91425"/>
                </a:tc>
                <a:tc hMerge="1"/>
                <a:tc hMerge="1"/>
                <a:tc hMerge="1"/>
                <a:tc hMerge="1"/>
                <a:tc hMerge="1"/>
                <a:tc hMerge="1"/>
                <a:tc hMerge="1"/>
                <a:tc hMerge="1"/>
              </a:tr>
              <a:tr h="381000">
                <a:tc>
                  <a:txBody>
                    <a:bodyPr/>
                    <a:lstStyle/>
                    <a:p>
                      <a:pPr indent="0" lvl="0" marL="0" rtl="0" algn="ctr">
                        <a:spcBef>
                          <a:spcPts val="0"/>
                        </a:spcBef>
                        <a:spcAft>
                          <a:spcPts val="0"/>
                        </a:spcAft>
                        <a:buClr>
                          <a:schemeClr val="dk1"/>
                        </a:buClr>
                        <a:buSzPts val="1100"/>
                        <a:buFont typeface="Arial"/>
                        <a:buNone/>
                      </a:pPr>
                      <a:r>
                        <a:t/>
                      </a:r>
                      <a:endParaRPr sz="1100"/>
                    </a:p>
                  </a:txBody>
                  <a:tcPr marT="91425" marB="91425" marR="91425" marL="91425"/>
                </a:tc>
                <a:tc gridSpan="8">
                  <a:txBody>
                    <a:bodyPr/>
                    <a:lstStyle/>
                    <a:p>
                      <a:pPr indent="0" lvl="0" marL="0" rtl="0" algn="ctr">
                        <a:spcBef>
                          <a:spcPts val="0"/>
                        </a:spcBef>
                        <a:spcAft>
                          <a:spcPts val="0"/>
                        </a:spcAft>
                        <a:buNone/>
                      </a:pPr>
                      <a:r>
                        <a:rPr lang="en" sz="1100">
                          <a:solidFill>
                            <a:schemeClr val="dk1"/>
                          </a:solidFill>
                        </a:rPr>
                        <a:t>Compute muscle forces through CMC</a:t>
                      </a:r>
                      <a:endParaRPr/>
                    </a:p>
                  </a:txBody>
                  <a:tcPr marT="91425" marB="91425" marR="91425" marL="91425"/>
                </a:tc>
                <a:tc hMerge="1"/>
                <a:tc hMerge="1"/>
                <a:tc hMerge="1"/>
                <a:tc hMerge="1"/>
                <a:tc hMerge="1"/>
                <a:tc hMerge="1"/>
                <a:tc hMerge="1"/>
              </a:tr>
            </a:tbl>
          </a:graphicData>
        </a:graphic>
      </p:graphicFrame>
      <p:sp>
        <p:nvSpPr>
          <p:cNvPr id="233" name="Google Shape;233;p30"/>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SR</a:t>
            </a:r>
            <a:endParaRPr i="1"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Questions/Asks</a:t>
            </a:r>
            <a:endParaRPr/>
          </a:p>
        </p:txBody>
      </p:sp>
      <p:sp>
        <p:nvSpPr>
          <p:cNvPr id="239" name="Google Shape;23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0" name="Google Shape;240;p31"/>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all</a:t>
            </a:r>
            <a:endParaRPr i="1"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615725" y="1109900"/>
            <a:ext cx="7784100" cy="3416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a:t>Recap</a:t>
            </a:r>
            <a:endParaRPr/>
          </a:p>
          <a:p>
            <a:pPr indent="-342900" lvl="0" marL="457200" rtl="0" algn="l">
              <a:lnSpc>
                <a:spcPct val="150000"/>
              </a:lnSpc>
              <a:spcBef>
                <a:spcPts val="0"/>
              </a:spcBef>
              <a:spcAft>
                <a:spcPts val="0"/>
              </a:spcAft>
              <a:buSzPts val="1800"/>
              <a:buChar char="-"/>
            </a:pPr>
            <a:r>
              <a:rPr lang="en"/>
              <a:t>Updates on marker positions</a:t>
            </a:r>
            <a:endParaRPr/>
          </a:p>
          <a:p>
            <a:pPr indent="-342900" lvl="0" marL="457200" rtl="0" algn="l">
              <a:lnSpc>
                <a:spcPct val="150000"/>
              </a:lnSpc>
              <a:spcBef>
                <a:spcPts val="0"/>
              </a:spcBef>
              <a:spcAft>
                <a:spcPts val="0"/>
              </a:spcAft>
              <a:buSzPts val="1800"/>
              <a:buChar char="-"/>
            </a:pPr>
            <a:r>
              <a:rPr lang="en"/>
              <a:t>OpenSim crash course</a:t>
            </a:r>
            <a:endParaRPr/>
          </a:p>
          <a:p>
            <a:pPr indent="-342900" lvl="0" marL="457200" rtl="0" algn="l">
              <a:lnSpc>
                <a:spcPct val="150000"/>
              </a:lnSpc>
              <a:spcBef>
                <a:spcPts val="0"/>
              </a:spcBef>
              <a:spcAft>
                <a:spcPts val="0"/>
              </a:spcAft>
              <a:buSzPts val="1800"/>
              <a:buChar char="-"/>
            </a:pPr>
            <a:r>
              <a:rPr lang="en"/>
              <a:t>Updates on running a simple model!</a:t>
            </a:r>
            <a:endParaRPr/>
          </a:p>
          <a:p>
            <a:pPr indent="-342900" lvl="0" marL="457200" rtl="0" algn="l">
              <a:lnSpc>
                <a:spcPct val="150000"/>
              </a:lnSpc>
              <a:spcBef>
                <a:spcPts val="0"/>
              </a:spcBef>
              <a:spcAft>
                <a:spcPts val="0"/>
              </a:spcAft>
              <a:buSzPts val="1800"/>
              <a:buChar char="-"/>
            </a:pPr>
            <a:r>
              <a:rPr lang="en"/>
              <a:t>Updates on finding joint angles </a:t>
            </a:r>
            <a:endParaRPr/>
          </a:p>
          <a:p>
            <a:pPr indent="-342900" lvl="0" marL="457200" rtl="0" algn="l">
              <a:lnSpc>
                <a:spcPct val="150000"/>
              </a:lnSpc>
              <a:spcBef>
                <a:spcPts val="0"/>
              </a:spcBef>
              <a:spcAft>
                <a:spcPts val="0"/>
              </a:spcAft>
              <a:buSzPts val="1800"/>
              <a:buChar char="-"/>
            </a:pPr>
            <a:r>
              <a:rPr lang="en"/>
              <a:t>Updates on finding ground reaction forces </a:t>
            </a:r>
            <a:endParaRPr/>
          </a:p>
          <a:p>
            <a:pPr indent="-342900" lvl="0" marL="457200" rtl="0" algn="l">
              <a:lnSpc>
                <a:spcPct val="150000"/>
              </a:lnSpc>
              <a:spcBef>
                <a:spcPts val="0"/>
              </a:spcBef>
              <a:spcAft>
                <a:spcPts val="0"/>
              </a:spcAft>
              <a:buSzPts val="1800"/>
              <a:buChar char="-"/>
            </a:pPr>
            <a:r>
              <a:rPr lang="en"/>
              <a:t>Next steps</a:t>
            </a:r>
            <a:endParaRPr/>
          </a:p>
        </p:txBody>
      </p:sp>
      <p:sp>
        <p:nvSpPr>
          <p:cNvPr id="62" name="Google Shape;62;p14"/>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Gathering</a:t>
            </a:r>
            <a:endParaRPr/>
          </a:p>
        </p:txBody>
      </p:sp>
      <p:sp>
        <p:nvSpPr>
          <p:cNvPr id="246" name="Google Shape;246;p32"/>
          <p:cNvSpPr txBox="1"/>
          <p:nvPr>
            <p:ph idx="1" type="body"/>
          </p:nvPr>
        </p:nvSpPr>
        <p:spPr>
          <a:xfrm>
            <a:off x="311700" y="1186100"/>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Literature Review</a:t>
            </a:r>
            <a:endParaRPr/>
          </a:p>
          <a:p>
            <a:pPr indent="-317500" lvl="1" marL="914400" rtl="0" algn="l">
              <a:spcBef>
                <a:spcPts val="0"/>
              </a:spcBef>
              <a:spcAft>
                <a:spcPts val="0"/>
              </a:spcAft>
              <a:buSzPts val="1400"/>
              <a:buChar char="○"/>
            </a:pPr>
            <a:r>
              <a:rPr lang="en"/>
              <a:t>Metabolic Consumption in movement</a:t>
            </a:r>
            <a:endParaRPr/>
          </a:p>
          <a:p>
            <a:pPr indent="-317500" lvl="1" marL="914400" rtl="0" algn="l">
              <a:spcBef>
                <a:spcPts val="0"/>
              </a:spcBef>
              <a:spcAft>
                <a:spcPts val="0"/>
              </a:spcAft>
              <a:buSzPts val="1400"/>
              <a:buChar char="○"/>
            </a:pPr>
            <a:r>
              <a:rPr lang="en"/>
              <a:t>Bike Biomechanics</a:t>
            </a:r>
            <a:endParaRPr/>
          </a:p>
          <a:p>
            <a:pPr indent="-317500" lvl="1" marL="914400" rtl="0" algn="l">
              <a:spcBef>
                <a:spcPts val="0"/>
              </a:spcBef>
              <a:spcAft>
                <a:spcPts val="0"/>
              </a:spcAft>
              <a:buSzPts val="1400"/>
              <a:buChar char="○"/>
            </a:pPr>
            <a:r>
              <a:rPr lang="en"/>
              <a:t>Biological/ Biomechanics</a:t>
            </a:r>
            <a:endParaRPr/>
          </a:p>
          <a:p>
            <a:pPr indent="-317500" lvl="1" marL="914400" rtl="0" algn="l">
              <a:spcBef>
                <a:spcPts val="0"/>
              </a:spcBef>
              <a:spcAft>
                <a:spcPts val="0"/>
              </a:spcAft>
              <a:buSzPts val="1400"/>
              <a:buChar char="○"/>
            </a:pPr>
            <a:r>
              <a:rPr lang="en"/>
              <a:t>OpenSim (papers, resources)</a:t>
            </a:r>
            <a:endParaRPr/>
          </a:p>
          <a:p>
            <a:pPr indent="-317500" lvl="1" marL="914400" rtl="0" algn="l">
              <a:spcBef>
                <a:spcPts val="0"/>
              </a:spcBef>
              <a:spcAft>
                <a:spcPts val="0"/>
              </a:spcAft>
              <a:buSzPts val="1400"/>
              <a:buChar char="○"/>
            </a:pPr>
            <a:r>
              <a:rPr lang="en"/>
              <a:t>Parameter Tracker</a:t>
            </a:r>
            <a:endParaRPr/>
          </a:p>
          <a:p>
            <a:pPr indent="-342900" lvl="0" marL="457200" rtl="0" algn="l">
              <a:spcBef>
                <a:spcPts val="0"/>
              </a:spcBef>
              <a:spcAft>
                <a:spcPts val="0"/>
              </a:spcAft>
              <a:buSzPts val="1800"/>
              <a:buChar char="●"/>
            </a:pPr>
            <a:r>
              <a:rPr lang="en"/>
              <a:t>Consulted OpenSim experts</a:t>
            </a:r>
            <a:endParaRPr/>
          </a:p>
          <a:p>
            <a:pPr indent="-317500" lvl="1" marL="914400" rtl="0" algn="l">
              <a:spcBef>
                <a:spcPts val="0"/>
              </a:spcBef>
              <a:spcAft>
                <a:spcPts val="0"/>
              </a:spcAft>
              <a:buSzPts val="1400"/>
              <a:buChar char="○"/>
            </a:pPr>
            <a:r>
              <a:rPr lang="en"/>
              <a:t>Scott Delp</a:t>
            </a:r>
            <a:endParaRPr/>
          </a:p>
          <a:p>
            <a:pPr indent="-317500" lvl="1" marL="914400" rtl="0" algn="l">
              <a:spcBef>
                <a:spcPts val="0"/>
              </a:spcBef>
              <a:spcAft>
                <a:spcPts val="0"/>
              </a:spcAft>
              <a:buSzPts val="1400"/>
              <a:buChar char="○"/>
            </a:pPr>
            <a:r>
              <a:rPr lang="en"/>
              <a:t>Carmichael Ong</a:t>
            </a:r>
            <a:endParaRPr/>
          </a:p>
          <a:p>
            <a:pPr indent="-317500" lvl="1" marL="914400" rtl="0" algn="l">
              <a:spcBef>
                <a:spcPts val="0"/>
              </a:spcBef>
              <a:spcAft>
                <a:spcPts val="0"/>
              </a:spcAft>
              <a:buSzPts val="1400"/>
              <a:buChar char="○"/>
            </a:pPr>
            <a:r>
              <a:rPr lang="en"/>
              <a:t>Ajay Seth</a:t>
            </a:r>
            <a:endParaRPr/>
          </a:p>
          <a:p>
            <a:pPr indent="0" lvl="0" marL="0" rtl="0" algn="l">
              <a:spcBef>
                <a:spcPts val="1600"/>
              </a:spcBef>
              <a:spcAft>
                <a:spcPts val="1600"/>
              </a:spcAft>
              <a:buNone/>
            </a:pPr>
            <a:r>
              <a:t/>
            </a:r>
            <a:endParaRPr i="1"/>
          </a:p>
        </p:txBody>
      </p:sp>
      <p:pic>
        <p:nvPicPr>
          <p:cNvPr id="247" name="Google Shape;247;p32"/>
          <p:cNvPicPr preferRelativeResize="0"/>
          <p:nvPr/>
        </p:nvPicPr>
        <p:blipFill>
          <a:blip r:embed="rId3">
            <a:alphaModFix/>
          </a:blip>
          <a:stretch>
            <a:fillRect/>
          </a:stretch>
        </p:blipFill>
        <p:spPr>
          <a:xfrm>
            <a:off x="4382050" y="466513"/>
            <a:ext cx="1685925" cy="2238375"/>
          </a:xfrm>
          <a:prstGeom prst="rect">
            <a:avLst/>
          </a:prstGeom>
          <a:noFill/>
          <a:ln cap="flat" cmpd="sng" w="28575">
            <a:solidFill>
              <a:schemeClr val="dk2"/>
            </a:solidFill>
            <a:prstDash val="solid"/>
            <a:round/>
            <a:headEnd len="sm" w="sm" type="none"/>
            <a:tailEnd len="sm" w="sm" type="none"/>
          </a:ln>
        </p:spPr>
      </p:pic>
      <p:pic>
        <p:nvPicPr>
          <p:cNvPr id="248" name="Google Shape;248;p32"/>
          <p:cNvPicPr preferRelativeResize="0"/>
          <p:nvPr/>
        </p:nvPicPr>
        <p:blipFill>
          <a:blip r:embed="rId4">
            <a:alphaModFix/>
          </a:blip>
          <a:stretch>
            <a:fillRect/>
          </a:stretch>
        </p:blipFill>
        <p:spPr>
          <a:xfrm>
            <a:off x="4640650" y="679563"/>
            <a:ext cx="1558050" cy="2098775"/>
          </a:xfrm>
          <a:prstGeom prst="rect">
            <a:avLst/>
          </a:prstGeom>
          <a:noFill/>
          <a:ln cap="flat" cmpd="sng" w="28575">
            <a:solidFill>
              <a:schemeClr val="dk2"/>
            </a:solidFill>
            <a:prstDash val="solid"/>
            <a:round/>
            <a:headEnd len="sm" w="sm" type="none"/>
            <a:tailEnd len="sm" w="sm" type="none"/>
          </a:ln>
        </p:spPr>
      </p:pic>
      <p:pic>
        <p:nvPicPr>
          <p:cNvPr id="249" name="Google Shape;249;p32"/>
          <p:cNvPicPr preferRelativeResize="0"/>
          <p:nvPr/>
        </p:nvPicPr>
        <p:blipFill>
          <a:blip r:embed="rId5">
            <a:alphaModFix/>
          </a:blip>
          <a:stretch>
            <a:fillRect/>
          </a:stretch>
        </p:blipFill>
        <p:spPr>
          <a:xfrm>
            <a:off x="4856913" y="843588"/>
            <a:ext cx="1503525" cy="1992937"/>
          </a:xfrm>
          <a:prstGeom prst="rect">
            <a:avLst/>
          </a:prstGeom>
          <a:noFill/>
          <a:ln cap="flat" cmpd="sng" w="28575">
            <a:solidFill>
              <a:schemeClr val="dk2"/>
            </a:solidFill>
            <a:prstDash val="solid"/>
            <a:round/>
            <a:headEnd len="sm" w="sm" type="none"/>
            <a:tailEnd len="sm" w="sm" type="none"/>
          </a:ln>
        </p:spPr>
      </p:pic>
      <p:pic>
        <p:nvPicPr>
          <p:cNvPr id="250" name="Google Shape;250;p32"/>
          <p:cNvPicPr preferRelativeResize="0"/>
          <p:nvPr/>
        </p:nvPicPr>
        <p:blipFill>
          <a:blip r:embed="rId6">
            <a:alphaModFix/>
          </a:blip>
          <a:stretch>
            <a:fillRect/>
          </a:stretch>
        </p:blipFill>
        <p:spPr>
          <a:xfrm>
            <a:off x="5058975" y="1006288"/>
            <a:ext cx="1623925" cy="2182625"/>
          </a:xfrm>
          <a:prstGeom prst="rect">
            <a:avLst/>
          </a:prstGeom>
          <a:noFill/>
          <a:ln cap="flat" cmpd="sng" w="28575">
            <a:solidFill>
              <a:schemeClr val="dk2"/>
            </a:solidFill>
            <a:prstDash val="solid"/>
            <a:round/>
            <a:headEnd len="sm" w="sm" type="none"/>
            <a:tailEnd len="sm" w="sm" type="none"/>
          </a:ln>
        </p:spPr>
      </p:pic>
      <p:pic>
        <p:nvPicPr>
          <p:cNvPr id="251" name="Google Shape;251;p32"/>
          <p:cNvPicPr preferRelativeResize="0"/>
          <p:nvPr/>
        </p:nvPicPr>
        <p:blipFill>
          <a:blip r:embed="rId7">
            <a:alphaModFix/>
          </a:blip>
          <a:stretch>
            <a:fillRect/>
          </a:stretch>
        </p:blipFill>
        <p:spPr>
          <a:xfrm>
            <a:off x="5299575" y="1287537"/>
            <a:ext cx="1730875" cy="2145254"/>
          </a:xfrm>
          <a:prstGeom prst="rect">
            <a:avLst/>
          </a:prstGeom>
          <a:noFill/>
          <a:ln cap="flat" cmpd="sng" w="28575">
            <a:solidFill>
              <a:schemeClr val="dk2"/>
            </a:solidFill>
            <a:prstDash val="solid"/>
            <a:round/>
            <a:headEnd len="sm" w="sm" type="none"/>
            <a:tailEnd len="sm" w="sm" type="none"/>
          </a:ln>
        </p:spPr>
      </p:pic>
      <p:pic>
        <p:nvPicPr>
          <p:cNvPr id="252" name="Google Shape;252;p32"/>
          <p:cNvPicPr preferRelativeResize="0"/>
          <p:nvPr/>
        </p:nvPicPr>
        <p:blipFill>
          <a:blip r:embed="rId8">
            <a:alphaModFix/>
          </a:blip>
          <a:stretch>
            <a:fillRect/>
          </a:stretch>
        </p:blipFill>
        <p:spPr>
          <a:xfrm>
            <a:off x="5615024" y="1490362"/>
            <a:ext cx="1641825" cy="2300525"/>
          </a:xfrm>
          <a:prstGeom prst="rect">
            <a:avLst/>
          </a:prstGeom>
          <a:noFill/>
          <a:ln cap="flat" cmpd="sng" w="28575">
            <a:solidFill>
              <a:schemeClr val="dk2"/>
            </a:solidFill>
            <a:prstDash val="solid"/>
            <a:round/>
            <a:headEnd len="sm" w="sm" type="none"/>
            <a:tailEnd len="sm" w="sm" type="none"/>
          </a:ln>
        </p:spPr>
      </p:pic>
      <p:pic>
        <p:nvPicPr>
          <p:cNvPr id="253" name="Google Shape;253;p32"/>
          <p:cNvPicPr preferRelativeResize="0"/>
          <p:nvPr/>
        </p:nvPicPr>
        <p:blipFill>
          <a:blip r:embed="rId9">
            <a:alphaModFix/>
          </a:blip>
          <a:stretch>
            <a:fillRect/>
          </a:stretch>
        </p:blipFill>
        <p:spPr>
          <a:xfrm>
            <a:off x="5898244" y="1793117"/>
            <a:ext cx="1623925" cy="2234715"/>
          </a:xfrm>
          <a:prstGeom prst="rect">
            <a:avLst/>
          </a:prstGeom>
          <a:noFill/>
          <a:ln cap="flat" cmpd="sng" w="28575">
            <a:solidFill>
              <a:schemeClr val="dk2"/>
            </a:solidFill>
            <a:prstDash val="solid"/>
            <a:round/>
            <a:headEnd len="sm" w="sm" type="none"/>
            <a:tailEnd len="sm" w="sm" type="none"/>
          </a:ln>
        </p:spPr>
      </p:pic>
      <p:pic>
        <p:nvPicPr>
          <p:cNvPr id="254" name="Google Shape;254;p32"/>
          <p:cNvPicPr preferRelativeResize="0"/>
          <p:nvPr/>
        </p:nvPicPr>
        <p:blipFill>
          <a:blip r:embed="rId10">
            <a:alphaModFix/>
          </a:blip>
          <a:stretch>
            <a:fillRect/>
          </a:stretch>
        </p:blipFill>
        <p:spPr>
          <a:xfrm>
            <a:off x="6161482" y="2119613"/>
            <a:ext cx="1695387" cy="2300526"/>
          </a:xfrm>
          <a:prstGeom prst="rect">
            <a:avLst/>
          </a:prstGeom>
          <a:noFill/>
          <a:ln cap="flat" cmpd="sng" w="28575">
            <a:solidFill>
              <a:schemeClr val="dk2"/>
            </a:solidFill>
            <a:prstDash val="solid"/>
            <a:round/>
            <a:headEnd len="sm" w="sm" type="none"/>
            <a:tailEnd len="sm" w="sm" type="none"/>
          </a:ln>
        </p:spPr>
      </p:pic>
      <p:pic>
        <p:nvPicPr>
          <p:cNvPr id="255" name="Google Shape;255;p32"/>
          <p:cNvPicPr preferRelativeResize="0"/>
          <p:nvPr/>
        </p:nvPicPr>
        <p:blipFill rotWithShape="1">
          <a:blip r:embed="rId11">
            <a:alphaModFix/>
          </a:blip>
          <a:srcRect b="16205" l="0" r="0" t="0"/>
          <a:stretch/>
        </p:blipFill>
        <p:spPr>
          <a:xfrm>
            <a:off x="6394075" y="2575462"/>
            <a:ext cx="1730875" cy="2025325"/>
          </a:xfrm>
          <a:prstGeom prst="rect">
            <a:avLst/>
          </a:prstGeom>
          <a:noFill/>
          <a:ln cap="flat" cmpd="sng" w="28575">
            <a:solidFill>
              <a:schemeClr val="dk2"/>
            </a:solidFill>
            <a:prstDash val="solid"/>
            <a:round/>
            <a:headEnd len="sm" w="sm" type="none"/>
            <a:tailEnd len="sm" w="sm" type="none"/>
          </a:ln>
        </p:spPr>
      </p:pic>
      <p:pic>
        <p:nvPicPr>
          <p:cNvPr id="256" name="Google Shape;256;p32"/>
          <p:cNvPicPr preferRelativeResize="0"/>
          <p:nvPr/>
        </p:nvPicPr>
        <p:blipFill rotWithShape="1">
          <a:blip r:embed="rId12">
            <a:alphaModFix/>
          </a:blip>
          <a:srcRect b="0" l="0" r="20445" t="0"/>
          <a:stretch/>
        </p:blipFill>
        <p:spPr>
          <a:xfrm>
            <a:off x="6675725" y="3112726"/>
            <a:ext cx="2262200" cy="1273250"/>
          </a:xfrm>
          <a:prstGeom prst="rect">
            <a:avLst/>
          </a:prstGeom>
          <a:noFill/>
          <a:ln cap="flat" cmpd="sng" w="28575">
            <a:solidFill>
              <a:schemeClr val="dk2"/>
            </a:solidFill>
            <a:prstDash val="solid"/>
            <a:round/>
            <a:headEnd len="sm" w="sm" type="none"/>
            <a:tailEnd len="sm" w="sm" type="none"/>
          </a:ln>
        </p:spPr>
      </p:pic>
      <p:sp>
        <p:nvSpPr>
          <p:cNvPr id="257" name="Google Shape;257;p32"/>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Restatement</a:t>
            </a:r>
            <a:endParaRPr/>
          </a:p>
        </p:txBody>
      </p:sp>
      <p:sp>
        <p:nvSpPr>
          <p:cNvPr id="263" name="Google Shape;263;p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To create/propose a well-documented, proof of concept model and simulation workflow that calculates metabolic efficiency using biomechanics/OpenSim toolboxes</a:t>
            </a:r>
            <a:endParaRPr/>
          </a:p>
          <a:p>
            <a:pPr indent="0" lvl="0" marL="0" rtl="0" algn="l">
              <a:spcBef>
                <a:spcPts val="1600"/>
              </a:spcBef>
              <a:spcAft>
                <a:spcPts val="1600"/>
              </a:spcAft>
              <a:buNone/>
            </a:pPr>
            <a:r>
              <a:t/>
            </a:r>
            <a:endParaRPr/>
          </a:p>
        </p:txBody>
      </p:sp>
      <p:sp>
        <p:nvSpPr>
          <p:cNvPr id="264" name="Google Shape;264;p33"/>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Constraints</a:t>
            </a:r>
            <a:endParaRPr/>
          </a:p>
        </p:txBody>
      </p:sp>
      <p:sp>
        <p:nvSpPr>
          <p:cNvPr id="270" name="Google Shape;27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OpenSim models require subject-specific motion capture (kinematics) and force capture (kinetics) for each individualized model to produce results with good fidelity</a:t>
            </a:r>
            <a:endParaRPr/>
          </a:p>
          <a:p>
            <a:pPr indent="-317500" lvl="1" marL="914400" rtl="0" algn="l">
              <a:spcBef>
                <a:spcPts val="0"/>
              </a:spcBef>
              <a:spcAft>
                <a:spcPts val="0"/>
              </a:spcAft>
              <a:buSzPts val="1400"/>
              <a:buChar char="○"/>
            </a:pPr>
            <a:r>
              <a:rPr lang="en"/>
              <a:t>Process takes 2+ years (based on conversation with Stanford OpenSim expert)</a:t>
            </a:r>
            <a:endParaRPr/>
          </a:p>
          <a:p>
            <a:pPr indent="-342900" lvl="0" marL="457200" rtl="0" algn="l">
              <a:spcBef>
                <a:spcPts val="0"/>
              </a:spcBef>
              <a:spcAft>
                <a:spcPts val="0"/>
              </a:spcAft>
              <a:buSzPts val="1800"/>
              <a:buChar char="●"/>
            </a:pPr>
            <a:r>
              <a:rPr lang="en"/>
              <a:t>Varying position (x,y) of saddle height requires entirely re-captured model, built from the ground up with original kinematics &amp; kinetics in order to calculate metabolic output</a:t>
            </a:r>
            <a:endParaRPr/>
          </a:p>
          <a:p>
            <a:pPr indent="-342900" lvl="0" marL="457200" rtl="0" algn="l">
              <a:spcBef>
                <a:spcPts val="0"/>
              </a:spcBef>
              <a:spcAft>
                <a:spcPts val="0"/>
              </a:spcAft>
              <a:buSzPts val="1800"/>
              <a:buChar char="●"/>
            </a:pPr>
            <a:r>
              <a:rPr lang="en"/>
              <a:t>In summary, </a:t>
            </a:r>
            <a:r>
              <a:rPr b="1" i="1" lang="en"/>
              <a:t>OpenSim is inherently different from other simulation software </a:t>
            </a:r>
            <a:r>
              <a:rPr lang="en"/>
              <a:t>(such as ANSYS) where it is simple to run a several iterations while altering a few parameters.</a:t>
            </a:r>
            <a:endParaRPr/>
          </a:p>
          <a:p>
            <a:pPr indent="-317500" lvl="1" marL="914400" rtl="0" algn="l">
              <a:spcBef>
                <a:spcPts val="0"/>
              </a:spcBef>
              <a:spcAft>
                <a:spcPts val="0"/>
              </a:spcAft>
              <a:buSzPts val="1400"/>
              <a:buChar char="○"/>
            </a:pPr>
            <a:r>
              <a:rPr lang="en"/>
              <a:t>Optimization loops are </a:t>
            </a:r>
            <a:r>
              <a:rPr lang="en" u="sng"/>
              <a:t>not</a:t>
            </a:r>
            <a:r>
              <a:rPr lang="en"/>
              <a:t> </a:t>
            </a:r>
            <a:r>
              <a:rPr lang="en"/>
              <a:t>possible with OpenSim</a:t>
            </a:r>
            <a:endParaRPr/>
          </a:p>
        </p:txBody>
      </p:sp>
      <p:sp>
        <p:nvSpPr>
          <p:cNvPr id="271" name="Google Shape;271;p34"/>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on previous ME 485 Model</a:t>
            </a:r>
            <a:endParaRPr/>
          </a:p>
        </p:txBody>
      </p:sp>
      <p:sp>
        <p:nvSpPr>
          <p:cNvPr id="277" name="Google Shape;277;p35"/>
          <p:cNvSpPr txBox="1"/>
          <p:nvPr>
            <p:ph idx="1" type="body"/>
          </p:nvPr>
        </p:nvSpPr>
        <p:spPr>
          <a:xfrm>
            <a:off x="311700" y="1152475"/>
            <a:ext cx="2578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(2018) Stanford students created this one legged simple pedaling model.</a:t>
            </a:r>
            <a:endParaRPr/>
          </a:p>
          <a:p>
            <a:pPr indent="0" lvl="0" marL="0" rtl="0" algn="l">
              <a:spcBef>
                <a:spcPts val="1600"/>
              </a:spcBef>
              <a:spcAft>
                <a:spcPts val="1600"/>
              </a:spcAft>
              <a:buNone/>
            </a:pPr>
            <a:r>
              <a:rPr lang="en"/>
              <a:t>We can use this as a springboard to start developing more realistic cadence and forces</a:t>
            </a:r>
            <a:endParaRPr/>
          </a:p>
        </p:txBody>
      </p:sp>
      <p:pic>
        <p:nvPicPr>
          <p:cNvPr id="278" name="Google Shape;278;p35" title="simple-joint-angles.mp4">
            <a:hlinkClick r:id="rId3"/>
          </p:cNvPr>
          <p:cNvPicPr preferRelativeResize="0"/>
          <p:nvPr/>
        </p:nvPicPr>
        <p:blipFill>
          <a:blip r:embed="rId4">
            <a:alphaModFix/>
          </a:blip>
          <a:stretch>
            <a:fillRect/>
          </a:stretch>
        </p:blipFill>
        <p:spPr>
          <a:xfrm>
            <a:off x="2890342" y="1152475"/>
            <a:ext cx="5941956" cy="3416400"/>
          </a:xfrm>
          <a:prstGeom prst="rect">
            <a:avLst/>
          </a:prstGeom>
          <a:noFill/>
          <a:ln>
            <a:noFill/>
          </a:ln>
        </p:spPr>
      </p:pic>
      <p:sp>
        <p:nvSpPr>
          <p:cNvPr id="279" name="Google Shape;279;p35"/>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DG</a:t>
            </a:r>
            <a:endParaRPr i="1"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a:t>
            </a:r>
            <a:r>
              <a:rPr lang="en"/>
              <a:t>ME 485 Model</a:t>
            </a:r>
            <a:endParaRPr/>
          </a:p>
        </p:txBody>
      </p:sp>
      <p:sp>
        <p:nvSpPr>
          <p:cNvPr id="285" name="Google Shape;285;p36"/>
          <p:cNvSpPr txBox="1"/>
          <p:nvPr>
            <p:ph idx="1" type="body"/>
          </p:nvPr>
        </p:nvSpPr>
        <p:spPr>
          <a:xfrm>
            <a:off x="311700" y="1152475"/>
            <a:ext cx="31674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Pedal constrained to foot → Unrealistic reaction forces</a:t>
            </a:r>
            <a:endParaRPr sz="1700"/>
          </a:p>
          <a:p>
            <a:pPr indent="-336550" lvl="0" marL="457200" rtl="0" algn="l">
              <a:spcBef>
                <a:spcPts val="0"/>
              </a:spcBef>
              <a:spcAft>
                <a:spcPts val="0"/>
              </a:spcAft>
              <a:buSzPts val="1700"/>
              <a:buChar char="●"/>
            </a:pPr>
            <a:r>
              <a:rPr lang="en" sz="1700"/>
              <a:t>Position &amp; dynamics inconsistent with literature</a:t>
            </a:r>
            <a:endParaRPr sz="1700"/>
          </a:p>
          <a:p>
            <a:pPr indent="-336550" lvl="0" marL="457200" rtl="0" algn="l">
              <a:spcBef>
                <a:spcPts val="0"/>
              </a:spcBef>
              <a:spcAft>
                <a:spcPts val="0"/>
              </a:spcAft>
              <a:buSzPts val="1700"/>
              <a:buChar char="●"/>
            </a:pPr>
            <a:r>
              <a:rPr lang="en" sz="1700"/>
              <a:t>No motion capture data</a:t>
            </a:r>
            <a:endParaRPr sz="1700"/>
          </a:p>
          <a:p>
            <a:pPr indent="-336550" lvl="0" marL="457200" rtl="0" algn="l">
              <a:spcBef>
                <a:spcPts val="0"/>
              </a:spcBef>
              <a:spcAft>
                <a:spcPts val="0"/>
              </a:spcAft>
              <a:buSzPts val="1700"/>
              <a:buChar char="●"/>
            </a:pPr>
            <a:r>
              <a:rPr lang="en" sz="1700"/>
              <a:t>No ground reaction </a:t>
            </a:r>
            <a:r>
              <a:rPr lang="en" sz="1700"/>
              <a:t>force </a:t>
            </a:r>
            <a:r>
              <a:rPr lang="en" sz="1700"/>
              <a:t>(GRF) at pedals</a:t>
            </a:r>
            <a:endParaRPr sz="1700"/>
          </a:p>
          <a:p>
            <a:pPr indent="-336550" lvl="0" marL="457200" rtl="0" algn="l">
              <a:spcBef>
                <a:spcPts val="0"/>
              </a:spcBef>
              <a:spcAft>
                <a:spcPts val="0"/>
              </a:spcAft>
              <a:buSzPts val="1700"/>
              <a:buChar char="●"/>
            </a:pPr>
            <a:r>
              <a:rPr lang="en" sz="1700"/>
              <a:t>Only one set of Forward Dynamics input files</a:t>
            </a:r>
            <a:endParaRPr sz="1700"/>
          </a:p>
          <a:p>
            <a:pPr indent="-336550" lvl="0" marL="457200" rtl="0" algn="l">
              <a:spcBef>
                <a:spcPts val="0"/>
              </a:spcBef>
              <a:spcAft>
                <a:spcPts val="0"/>
              </a:spcAft>
              <a:buSzPts val="1700"/>
              <a:buChar char="●"/>
            </a:pPr>
            <a:r>
              <a:rPr lang="en" sz="1700"/>
              <a:t>Little documentation</a:t>
            </a:r>
            <a:endParaRPr sz="1700"/>
          </a:p>
        </p:txBody>
      </p:sp>
      <p:pic>
        <p:nvPicPr>
          <p:cNvPr id="286" name="Google Shape;286;p36"/>
          <p:cNvPicPr preferRelativeResize="0"/>
          <p:nvPr/>
        </p:nvPicPr>
        <p:blipFill>
          <a:blip r:embed="rId3">
            <a:alphaModFix/>
          </a:blip>
          <a:stretch>
            <a:fillRect/>
          </a:stretch>
        </p:blipFill>
        <p:spPr>
          <a:xfrm>
            <a:off x="3629225" y="1606775"/>
            <a:ext cx="5203225" cy="2196000"/>
          </a:xfrm>
          <a:prstGeom prst="rect">
            <a:avLst/>
          </a:prstGeom>
          <a:noFill/>
          <a:ln cap="flat" cmpd="sng" w="28575">
            <a:solidFill>
              <a:schemeClr val="dk2"/>
            </a:solidFill>
            <a:prstDash val="solid"/>
            <a:round/>
            <a:headEnd len="sm" w="sm" type="none"/>
            <a:tailEnd len="sm" w="sm" type="none"/>
          </a:ln>
        </p:spPr>
      </p:pic>
      <p:sp>
        <p:nvSpPr>
          <p:cNvPr id="287" name="Google Shape;287;p36"/>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Proposal</a:t>
            </a:r>
            <a:endParaRPr/>
          </a:p>
        </p:txBody>
      </p:sp>
      <p:sp>
        <p:nvSpPr>
          <p:cNvPr id="293" name="Google Shape;29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Basic </a:t>
            </a:r>
            <a:r>
              <a:rPr lang="en"/>
              <a:t>ME 485 Model</a:t>
            </a:r>
            <a:endParaRPr/>
          </a:p>
          <a:p>
            <a:pPr indent="0" lvl="0" marL="914400" rtl="0" algn="l">
              <a:spcBef>
                <a:spcPts val="1600"/>
              </a:spcBef>
              <a:spcAft>
                <a:spcPts val="0"/>
              </a:spcAft>
              <a:buNone/>
            </a:pPr>
            <a:r>
              <a:rPr lang="en"/>
              <a:t> → </a:t>
            </a:r>
            <a:r>
              <a:rPr lang="en"/>
              <a:t>Joint Angles &amp; Ground Reaction Forces</a:t>
            </a:r>
            <a:endParaRPr/>
          </a:p>
          <a:p>
            <a:pPr indent="0" lvl="0" marL="1371600" rtl="0" algn="l">
              <a:spcBef>
                <a:spcPts val="1600"/>
              </a:spcBef>
              <a:spcAft>
                <a:spcPts val="0"/>
              </a:spcAft>
              <a:buNone/>
            </a:pPr>
            <a:r>
              <a:rPr i="1" lang="en" sz="1400">
                <a:solidFill>
                  <a:srgbClr val="999999"/>
                </a:solidFill>
              </a:rPr>
              <a:t>→ Joint Moments (</a:t>
            </a:r>
            <a:r>
              <a:rPr b="1" i="1" lang="en" sz="1400">
                <a:solidFill>
                  <a:srgbClr val="999999"/>
                </a:solidFill>
              </a:rPr>
              <a:t>Forward Dynamics</a:t>
            </a:r>
            <a:r>
              <a:rPr i="1" lang="en" sz="1400">
                <a:solidFill>
                  <a:srgbClr val="999999"/>
                </a:solidFill>
              </a:rPr>
              <a:t>)</a:t>
            </a:r>
            <a:endParaRPr i="1" sz="1400">
              <a:solidFill>
                <a:srgbClr val="999999"/>
              </a:solidFill>
            </a:endParaRPr>
          </a:p>
          <a:p>
            <a:pPr indent="0" lvl="0" marL="1828800" rtl="0" algn="l">
              <a:spcBef>
                <a:spcPts val="1600"/>
              </a:spcBef>
              <a:spcAft>
                <a:spcPts val="0"/>
              </a:spcAft>
              <a:buNone/>
            </a:pPr>
            <a:r>
              <a:rPr i="1" lang="en" sz="1400">
                <a:solidFill>
                  <a:srgbClr val="999999"/>
                </a:solidFill>
              </a:rPr>
              <a:t>→ Metabolic cost (metabolic probes)</a:t>
            </a:r>
            <a:endParaRPr i="1" sz="1400">
              <a:solidFill>
                <a:srgbClr val="999999"/>
              </a:solidFill>
            </a:endParaRPr>
          </a:p>
          <a:p>
            <a:pPr indent="457200" lvl="0" marL="914400" rtl="0" algn="l">
              <a:spcBef>
                <a:spcPts val="1600"/>
              </a:spcBef>
              <a:spcAft>
                <a:spcPts val="0"/>
              </a:spcAft>
              <a:buNone/>
            </a:pPr>
            <a:r>
              <a:rPr lang="en"/>
              <a:t>→ Muscle Forces (</a:t>
            </a:r>
            <a:r>
              <a:rPr b="1" lang="en"/>
              <a:t>static optimization, CMC</a:t>
            </a:r>
            <a:r>
              <a:rPr lang="en"/>
              <a:t>)</a:t>
            </a:r>
            <a:endParaRPr/>
          </a:p>
          <a:p>
            <a:pPr indent="457200" lvl="0" marL="1371600" rtl="0" algn="l">
              <a:spcBef>
                <a:spcPts val="1600"/>
              </a:spcBef>
              <a:spcAft>
                <a:spcPts val="1600"/>
              </a:spcAft>
              <a:buNone/>
            </a:pPr>
            <a:r>
              <a:rPr lang="en"/>
              <a:t>→ Metabolic cost (metabolic probes)</a:t>
            </a:r>
            <a:endParaRPr/>
          </a:p>
        </p:txBody>
      </p:sp>
      <p:sp>
        <p:nvSpPr>
          <p:cNvPr id="294" name="Google Shape;294;p37"/>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DG</a:t>
            </a:r>
            <a:endParaRPr i="1"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68" name="Google Shape;68;p15"/>
          <p:cNvSpPr txBox="1"/>
          <p:nvPr>
            <p:ph idx="1" type="body"/>
          </p:nvPr>
        </p:nvSpPr>
        <p:spPr>
          <a:xfrm>
            <a:off x="311700" y="1109900"/>
            <a:ext cx="48561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Stanford course (</a:t>
            </a:r>
            <a:r>
              <a:rPr lang="en" sz="1700"/>
              <a:t>ME 485) project model</a:t>
            </a:r>
            <a:endParaRPr sz="1700"/>
          </a:p>
          <a:p>
            <a:pPr indent="-311150" lvl="1" marL="914400" rtl="0" algn="l">
              <a:spcBef>
                <a:spcPts val="0"/>
              </a:spcBef>
              <a:spcAft>
                <a:spcPts val="0"/>
              </a:spcAft>
              <a:buSzPts val="1300"/>
              <a:buChar char="○"/>
            </a:pPr>
            <a:r>
              <a:rPr lang="en" sz="1300"/>
              <a:t>Limitations → simplification</a:t>
            </a:r>
            <a:endParaRPr sz="1300"/>
          </a:p>
          <a:p>
            <a:pPr indent="-336550" lvl="0" marL="457200" rtl="0" algn="l">
              <a:spcBef>
                <a:spcPts val="0"/>
              </a:spcBef>
              <a:spcAft>
                <a:spcPts val="0"/>
              </a:spcAft>
              <a:buSzPts val="1700"/>
              <a:buChar char="●"/>
            </a:pPr>
            <a:r>
              <a:rPr lang="en" sz="1700"/>
              <a:t>External forces &amp; joint angles literature review</a:t>
            </a:r>
            <a:endParaRPr sz="1700"/>
          </a:p>
          <a:p>
            <a:pPr indent="-311150" lvl="1" marL="914400" rtl="0" algn="l">
              <a:spcBef>
                <a:spcPts val="0"/>
              </a:spcBef>
              <a:spcAft>
                <a:spcPts val="0"/>
              </a:spcAft>
              <a:buSzPts val="1300"/>
              <a:buChar char="○"/>
            </a:pPr>
            <a:r>
              <a:rPr lang="en" sz="1300"/>
              <a:t>Joint angles: Bini 2010, Bini 2014</a:t>
            </a:r>
            <a:endParaRPr sz="1300"/>
          </a:p>
          <a:p>
            <a:pPr indent="-311150" lvl="1" marL="914400" rtl="0" algn="l">
              <a:spcBef>
                <a:spcPts val="0"/>
              </a:spcBef>
              <a:spcAft>
                <a:spcPts val="0"/>
              </a:spcAft>
              <a:buSzPts val="1300"/>
              <a:buChar char="○"/>
            </a:pPr>
            <a:r>
              <a:rPr lang="en" sz="1300"/>
              <a:t>GRF: Bini 2013</a:t>
            </a:r>
            <a:endParaRPr sz="1300"/>
          </a:p>
          <a:p>
            <a:pPr indent="-336550" lvl="0" marL="457200" rtl="0" algn="l">
              <a:spcBef>
                <a:spcPts val="0"/>
              </a:spcBef>
              <a:spcAft>
                <a:spcPts val="0"/>
              </a:spcAft>
              <a:buSzPts val="1700"/>
              <a:buChar char="●"/>
            </a:pPr>
            <a:r>
              <a:rPr lang="en" sz="1700"/>
              <a:t>Workflow:</a:t>
            </a:r>
            <a:endParaRPr sz="1700"/>
          </a:p>
          <a:p>
            <a:pPr indent="0" lvl="0" marL="0" rtl="0" algn="l">
              <a:spcBef>
                <a:spcPts val="1600"/>
              </a:spcBef>
              <a:spcAft>
                <a:spcPts val="1600"/>
              </a:spcAft>
              <a:buNone/>
            </a:pPr>
            <a:r>
              <a:t/>
            </a:r>
            <a:endParaRPr i="1"/>
          </a:p>
        </p:txBody>
      </p:sp>
      <p:sp>
        <p:nvSpPr>
          <p:cNvPr id="69" name="Google Shape;69;p15"/>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CC</a:t>
            </a:r>
            <a:endParaRPr i="1" sz="800"/>
          </a:p>
        </p:txBody>
      </p:sp>
      <p:pic>
        <p:nvPicPr>
          <p:cNvPr id="70" name="Google Shape;70;p15"/>
          <p:cNvPicPr preferRelativeResize="0"/>
          <p:nvPr/>
        </p:nvPicPr>
        <p:blipFill>
          <a:blip r:embed="rId3">
            <a:alphaModFix/>
          </a:blip>
          <a:stretch>
            <a:fillRect/>
          </a:stretch>
        </p:blipFill>
        <p:spPr>
          <a:xfrm>
            <a:off x="1015425" y="3170025"/>
            <a:ext cx="3211671" cy="1665675"/>
          </a:xfrm>
          <a:prstGeom prst="rect">
            <a:avLst/>
          </a:prstGeom>
          <a:noFill/>
          <a:ln cap="flat" cmpd="sng" w="28575">
            <a:solidFill>
              <a:schemeClr val="dk2"/>
            </a:solidFill>
            <a:prstDash val="solid"/>
            <a:round/>
            <a:headEnd len="sm" w="sm" type="none"/>
            <a:tailEnd len="sm" w="sm" type="none"/>
          </a:ln>
        </p:spPr>
      </p:pic>
      <p:pic>
        <p:nvPicPr>
          <p:cNvPr id="71" name="Google Shape;71;p15" title="simple-joint-angles.mp4">
            <a:hlinkClick r:id="rId4"/>
          </p:cNvPr>
          <p:cNvPicPr preferRelativeResize="0"/>
          <p:nvPr/>
        </p:nvPicPr>
        <p:blipFill>
          <a:blip r:embed="rId5">
            <a:alphaModFix/>
          </a:blip>
          <a:stretch>
            <a:fillRect/>
          </a:stretch>
        </p:blipFill>
        <p:spPr>
          <a:xfrm>
            <a:off x="5190374" y="445025"/>
            <a:ext cx="3508148" cy="2017056"/>
          </a:xfrm>
          <a:prstGeom prst="rect">
            <a:avLst/>
          </a:prstGeom>
          <a:noFill/>
          <a:ln cap="flat" cmpd="sng" w="28575">
            <a:solidFill>
              <a:schemeClr val="dk2"/>
            </a:solidFill>
            <a:prstDash val="solid"/>
            <a:round/>
            <a:headEnd len="sm" w="sm" type="none"/>
            <a:tailEnd len="sm" w="sm" type="none"/>
          </a:ln>
        </p:spPr>
      </p:pic>
      <p:pic>
        <p:nvPicPr>
          <p:cNvPr id="72" name="Google Shape;72;p15"/>
          <p:cNvPicPr preferRelativeResize="0"/>
          <p:nvPr/>
        </p:nvPicPr>
        <p:blipFill>
          <a:blip r:embed="rId6">
            <a:alphaModFix/>
          </a:blip>
          <a:stretch>
            <a:fillRect/>
          </a:stretch>
        </p:blipFill>
        <p:spPr>
          <a:xfrm>
            <a:off x="6809807" y="2758225"/>
            <a:ext cx="1888719" cy="2096975"/>
          </a:xfrm>
          <a:prstGeom prst="rect">
            <a:avLst/>
          </a:prstGeom>
          <a:noFill/>
          <a:ln cap="flat" cmpd="sng" w="28575">
            <a:solidFill>
              <a:schemeClr val="dk2"/>
            </a:solidFill>
            <a:prstDash val="solid"/>
            <a:round/>
            <a:headEnd len="sm" w="sm" type="none"/>
            <a:tailEnd len="sm" w="sm" type="none"/>
          </a:ln>
        </p:spPr>
      </p:pic>
      <p:pic>
        <p:nvPicPr>
          <p:cNvPr id="73" name="Google Shape;73;p15"/>
          <p:cNvPicPr preferRelativeResize="0"/>
          <p:nvPr/>
        </p:nvPicPr>
        <p:blipFill>
          <a:blip r:embed="rId7">
            <a:alphaModFix/>
          </a:blip>
          <a:stretch>
            <a:fillRect/>
          </a:stretch>
        </p:blipFill>
        <p:spPr>
          <a:xfrm>
            <a:off x="4506138" y="2758237"/>
            <a:ext cx="2024625" cy="20969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Markers’ Positions</a:t>
            </a:r>
            <a:endParaRPr/>
          </a:p>
        </p:txBody>
      </p:sp>
      <p:sp>
        <p:nvSpPr>
          <p:cNvPr id="79" name="Google Shape;79;p16"/>
          <p:cNvSpPr txBox="1"/>
          <p:nvPr>
            <p:ph idx="1" type="body"/>
          </p:nvPr>
        </p:nvSpPr>
        <p:spPr>
          <a:xfrm>
            <a:off x="311700" y="1017725"/>
            <a:ext cx="3150900" cy="38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Pelvis</a:t>
            </a:r>
            <a:endParaRPr/>
          </a:p>
          <a:p>
            <a:pPr indent="-342900" lvl="0" marL="457200" rtl="0" algn="l">
              <a:spcBef>
                <a:spcPts val="0"/>
              </a:spcBef>
              <a:spcAft>
                <a:spcPts val="0"/>
              </a:spcAft>
              <a:buSzPts val="1800"/>
              <a:buChar char="●"/>
            </a:pPr>
            <a:r>
              <a:rPr lang="en"/>
              <a:t>RASI, LASI, RPSI, LPSI</a:t>
            </a:r>
            <a:endParaRPr/>
          </a:p>
          <a:p>
            <a:pPr indent="0" lvl="0" marL="0" rtl="0" algn="l">
              <a:spcBef>
                <a:spcPts val="0"/>
              </a:spcBef>
              <a:spcAft>
                <a:spcPts val="0"/>
              </a:spcAft>
              <a:buNone/>
            </a:pPr>
            <a:r>
              <a:rPr lang="en"/>
              <a:t>Femur_r</a:t>
            </a:r>
            <a:endParaRPr/>
          </a:p>
          <a:p>
            <a:pPr indent="-342900" lvl="0" marL="457200" rtl="0" algn="l">
              <a:spcBef>
                <a:spcPts val="0"/>
              </a:spcBef>
              <a:spcAft>
                <a:spcPts val="0"/>
              </a:spcAft>
              <a:buSzPts val="1800"/>
              <a:buChar char="●"/>
            </a:pPr>
            <a:r>
              <a:rPr lang="en"/>
              <a:t>RTHI, RKNE</a:t>
            </a:r>
            <a:endParaRPr/>
          </a:p>
          <a:p>
            <a:pPr indent="0" lvl="0" marL="0" rtl="0" algn="l">
              <a:spcBef>
                <a:spcPts val="0"/>
              </a:spcBef>
              <a:spcAft>
                <a:spcPts val="0"/>
              </a:spcAft>
              <a:buNone/>
            </a:pPr>
            <a:r>
              <a:rPr lang="en"/>
              <a:t>Tibia_r</a:t>
            </a:r>
            <a:endParaRPr/>
          </a:p>
          <a:p>
            <a:pPr indent="-342900" lvl="0" marL="457200" rtl="0" algn="l">
              <a:spcBef>
                <a:spcPts val="0"/>
              </a:spcBef>
              <a:spcAft>
                <a:spcPts val="0"/>
              </a:spcAft>
              <a:buSzPts val="1800"/>
              <a:buChar char="●"/>
            </a:pPr>
            <a:r>
              <a:rPr lang="en"/>
              <a:t>RTIB, RANK</a:t>
            </a:r>
            <a:endParaRPr/>
          </a:p>
          <a:p>
            <a:pPr indent="0" lvl="0" marL="0" rtl="0" algn="l">
              <a:spcBef>
                <a:spcPts val="0"/>
              </a:spcBef>
              <a:spcAft>
                <a:spcPts val="0"/>
              </a:spcAft>
              <a:buNone/>
            </a:pPr>
            <a:r>
              <a:rPr lang="en"/>
              <a:t>Foot</a:t>
            </a:r>
            <a:endParaRPr/>
          </a:p>
          <a:p>
            <a:pPr indent="-342900" lvl="0" marL="457200" rtl="0" algn="l">
              <a:spcBef>
                <a:spcPts val="0"/>
              </a:spcBef>
              <a:spcAft>
                <a:spcPts val="0"/>
              </a:spcAft>
              <a:buSzPts val="1800"/>
              <a:buChar char="●"/>
            </a:pPr>
            <a:r>
              <a:rPr lang="en"/>
              <a:t>RHEE, RPED, RTOE</a:t>
            </a:r>
            <a:endParaRPr/>
          </a:p>
        </p:txBody>
      </p:sp>
      <p:sp>
        <p:nvSpPr>
          <p:cNvPr id="80" name="Google Shape;80;p16"/>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DG</a:t>
            </a:r>
            <a:endParaRPr i="1" sz="800"/>
          </a:p>
        </p:txBody>
      </p:sp>
      <p:pic>
        <p:nvPicPr>
          <p:cNvPr id="81" name="Google Shape;81;p16"/>
          <p:cNvPicPr preferRelativeResize="0"/>
          <p:nvPr/>
        </p:nvPicPr>
        <p:blipFill>
          <a:blip r:embed="rId3">
            <a:alphaModFix/>
          </a:blip>
          <a:stretch>
            <a:fillRect/>
          </a:stretch>
        </p:blipFill>
        <p:spPr>
          <a:xfrm>
            <a:off x="3462600" y="423763"/>
            <a:ext cx="5681399" cy="42959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Dynamics (L) vs. Inverse Dynamics (R)</a:t>
            </a:r>
            <a:endParaRPr/>
          </a:p>
        </p:txBody>
      </p:sp>
      <p:pic>
        <p:nvPicPr>
          <p:cNvPr id="87" name="Google Shape;87;p17"/>
          <p:cNvPicPr preferRelativeResize="0"/>
          <p:nvPr/>
        </p:nvPicPr>
        <p:blipFill>
          <a:blip r:embed="rId3">
            <a:alphaModFix/>
          </a:blip>
          <a:stretch>
            <a:fillRect/>
          </a:stretch>
        </p:blipFill>
        <p:spPr>
          <a:xfrm>
            <a:off x="197875" y="1322525"/>
            <a:ext cx="4334400" cy="2560320"/>
          </a:xfrm>
          <a:prstGeom prst="rect">
            <a:avLst/>
          </a:prstGeom>
          <a:noFill/>
          <a:ln cap="flat" cmpd="sng" w="28575">
            <a:solidFill>
              <a:srgbClr val="0C343D"/>
            </a:solidFill>
            <a:prstDash val="solid"/>
            <a:round/>
            <a:headEnd len="sm" w="sm" type="none"/>
            <a:tailEnd len="sm" w="sm" type="none"/>
          </a:ln>
        </p:spPr>
      </p:pic>
      <p:pic>
        <p:nvPicPr>
          <p:cNvPr id="88" name="Google Shape;88;p17"/>
          <p:cNvPicPr preferRelativeResize="0"/>
          <p:nvPr/>
        </p:nvPicPr>
        <p:blipFill>
          <a:blip r:embed="rId4">
            <a:alphaModFix/>
          </a:blip>
          <a:stretch>
            <a:fillRect/>
          </a:stretch>
        </p:blipFill>
        <p:spPr>
          <a:xfrm>
            <a:off x="4693675" y="1322163"/>
            <a:ext cx="4252450" cy="2561050"/>
          </a:xfrm>
          <a:prstGeom prst="rect">
            <a:avLst/>
          </a:prstGeom>
          <a:noFill/>
          <a:ln cap="flat" cmpd="sng" w="28575">
            <a:solidFill>
              <a:srgbClr val="0C343D"/>
            </a:solidFill>
            <a:prstDash val="solid"/>
            <a:round/>
            <a:headEnd len="sm" w="sm" type="none"/>
            <a:tailEnd len="sm" w="sm" type="none"/>
          </a:ln>
        </p:spPr>
      </p:pic>
      <p:sp>
        <p:nvSpPr>
          <p:cNvPr id="89" name="Google Shape;89;p17"/>
          <p:cNvSpPr txBox="1"/>
          <p:nvPr/>
        </p:nvSpPr>
        <p:spPr>
          <a:xfrm>
            <a:off x="159775" y="4187675"/>
            <a:ext cx="88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Figure 1.12 and Figure 1.13 </a:t>
            </a:r>
            <a:r>
              <a:rPr i="1" lang="en" sz="900">
                <a:solidFill>
                  <a:schemeClr val="dk2"/>
                </a:solidFill>
              </a:rPr>
              <a:t>Biomechanics of Movement: The Science of Sports, Robotics, and Rehabilitation</a:t>
            </a:r>
            <a:r>
              <a:rPr lang="en" sz="900">
                <a:solidFill>
                  <a:schemeClr val="dk2"/>
                </a:solidFill>
              </a:rPr>
              <a:t> by Thomas K. Uchida and Scott L. Delp (2020)</a:t>
            </a:r>
            <a:endParaRPr sz="900">
              <a:solidFill>
                <a:schemeClr val="dk2"/>
              </a:solidFill>
            </a:endParaRPr>
          </a:p>
        </p:txBody>
      </p:sp>
      <p:sp>
        <p:nvSpPr>
          <p:cNvPr id="90" name="Google Shape;90;p17"/>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DG</a:t>
            </a:r>
            <a:endParaRPr i="1"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C27BA0"/>
                </a:solidFill>
              </a:rPr>
              <a:t>Forward Dynamics</a:t>
            </a:r>
            <a:endParaRPr sz="2000">
              <a:solidFill>
                <a:srgbClr val="C27BA0"/>
              </a:solidFill>
            </a:endParaRPr>
          </a:p>
        </p:txBody>
      </p:sp>
      <p:sp>
        <p:nvSpPr>
          <p:cNvPr id="96" name="Google Shape;96;p18"/>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DG</a:t>
            </a:r>
            <a:endParaRPr i="1" sz="800"/>
          </a:p>
        </p:txBody>
      </p:sp>
      <p:sp>
        <p:nvSpPr>
          <p:cNvPr id="97" name="Google Shape;97;p18"/>
          <p:cNvSpPr txBox="1"/>
          <p:nvPr>
            <p:ph idx="1" type="body"/>
          </p:nvPr>
        </p:nvSpPr>
        <p:spPr>
          <a:xfrm>
            <a:off x="273675" y="3430550"/>
            <a:ext cx="8119800" cy="140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300" u="sng"/>
              <a:t>Inputs</a:t>
            </a:r>
            <a:r>
              <a:rPr lang="en" sz="1300"/>
              <a:t>: Muscle excitation w.r.t. </a:t>
            </a:r>
            <a:r>
              <a:rPr lang="en" sz="1300"/>
              <a:t>t</a:t>
            </a:r>
            <a:r>
              <a:rPr lang="en" sz="1300"/>
              <a:t>ime, constraints on bodies’ coordinates (e.g. pelvis xyz-position, foot-on-pedal)</a:t>
            </a:r>
            <a:endParaRPr sz="1300"/>
          </a:p>
          <a:p>
            <a:pPr indent="-311150" lvl="0" marL="457200" rtl="0" algn="l">
              <a:spcBef>
                <a:spcPts val="0"/>
              </a:spcBef>
              <a:spcAft>
                <a:spcPts val="0"/>
              </a:spcAft>
              <a:buSzPts val="1300"/>
              <a:buChar char="●"/>
            </a:pPr>
            <a:r>
              <a:rPr b="1" lang="en" sz="1300" u="sng"/>
              <a:t>Outputs</a:t>
            </a:r>
            <a:r>
              <a:rPr lang="en" sz="1300"/>
              <a:t>: Can obtain a wide array of outputs while muscle activation drives the simulation. Most useful will typically be joint angles, muscle-fiber lengths, and other body kinematics.</a:t>
            </a:r>
            <a:endParaRPr i="1" sz="1400"/>
          </a:p>
        </p:txBody>
      </p:sp>
      <p:sp>
        <p:nvSpPr>
          <p:cNvPr id="98" name="Google Shape;98;p18"/>
          <p:cNvSpPr txBox="1"/>
          <p:nvPr/>
        </p:nvSpPr>
        <p:spPr>
          <a:xfrm>
            <a:off x="454350" y="2822975"/>
            <a:ext cx="405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t>https://simtk-confluence.stanford.edu/display/OpenSim/Getting+Started+with+Forward+Dynamics</a:t>
            </a:r>
            <a:endParaRPr i="1" sz="700"/>
          </a:p>
        </p:txBody>
      </p:sp>
      <p:sp>
        <p:nvSpPr>
          <p:cNvPr id="99" name="Google Shape;99;p18"/>
          <p:cNvSpPr txBox="1"/>
          <p:nvPr>
            <p:ph idx="1" type="body"/>
          </p:nvPr>
        </p:nvSpPr>
        <p:spPr>
          <a:xfrm>
            <a:off x="4779300" y="1444350"/>
            <a:ext cx="4053000" cy="13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The </a:t>
            </a:r>
            <a:r>
              <a:rPr b="1" lang="en" sz="1400">
                <a:solidFill>
                  <a:srgbClr val="C27BA0"/>
                </a:solidFill>
              </a:rPr>
              <a:t>Forward Dynamics Tool</a:t>
            </a:r>
            <a:r>
              <a:rPr b="1" lang="en" sz="1400"/>
              <a:t> is used to calculate joint kinematics based on assumed muscle activations.</a:t>
            </a:r>
            <a:endParaRPr b="1" sz="1400"/>
          </a:p>
          <a:p>
            <a:pPr indent="-304800" lvl="0" marL="457200" rtl="0" algn="l">
              <a:spcBef>
                <a:spcPts val="0"/>
              </a:spcBef>
              <a:spcAft>
                <a:spcPts val="0"/>
              </a:spcAft>
              <a:buSzPts val="1200"/>
              <a:buChar char="●"/>
            </a:pPr>
            <a:r>
              <a:rPr b="1" lang="en" sz="1200"/>
              <a:t>Simplest tool</a:t>
            </a:r>
            <a:endParaRPr b="1" sz="1200"/>
          </a:p>
          <a:p>
            <a:pPr indent="-304800" lvl="0" marL="457200" rtl="0" algn="l">
              <a:spcBef>
                <a:spcPts val="0"/>
              </a:spcBef>
              <a:spcAft>
                <a:spcPts val="0"/>
              </a:spcAft>
              <a:buSzPts val="1200"/>
              <a:buChar char="●"/>
            </a:pPr>
            <a:r>
              <a:rPr b="1" lang="en" sz="1200"/>
              <a:t>Downside: Muscle activations assumed.</a:t>
            </a:r>
            <a:endParaRPr b="1" sz="1200"/>
          </a:p>
          <a:p>
            <a:pPr indent="0" lvl="0" marL="0" rtl="0" algn="ctr">
              <a:spcBef>
                <a:spcPts val="0"/>
              </a:spcBef>
              <a:spcAft>
                <a:spcPts val="0"/>
              </a:spcAft>
              <a:buNone/>
            </a:pPr>
            <a:r>
              <a:t/>
            </a:r>
            <a:endParaRPr b="1" sz="1400"/>
          </a:p>
          <a:p>
            <a:pPr indent="0" lvl="0" marL="0" rtl="0" algn="ctr">
              <a:spcBef>
                <a:spcPts val="1600"/>
              </a:spcBef>
              <a:spcAft>
                <a:spcPts val="1600"/>
              </a:spcAft>
              <a:buNone/>
            </a:pPr>
            <a:r>
              <a:t/>
            </a:r>
            <a:endParaRPr i="1" sz="1400" u="sng"/>
          </a:p>
        </p:txBody>
      </p:sp>
      <p:pic>
        <p:nvPicPr>
          <p:cNvPr id="100" name="Google Shape;100;p18"/>
          <p:cNvPicPr preferRelativeResize="0"/>
          <p:nvPr/>
        </p:nvPicPr>
        <p:blipFill>
          <a:blip r:embed="rId3">
            <a:alphaModFix/>
          </a:blip>
          <a:stretch>
            <a:fillRect/>
          </a:stretch>
        </p:blipFill>
        <p:spPr>
          <a:xfrm>
            <a:off x="521575" y="1444350"/>
            <a:ext cx="3895500" cy="13404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4A86E8"/>
                </a:solidFill>
              </a:rPr>
              <a:t>CMC Tool (Computed Muscle Control)</a:t>
            </a:r>
            <a:endParaRPr sz="2000">
              <a:solidFill>
                <a:srgbClr val="4A86E8"/>
              </a:solidFill>
            </a:endParaRPr>
          </a:p>
        </p:txBody>
      </p:sp>
      <p:sp>
        <p:nvSpPr>
          <p:cNvPr id="106" name="Google Shape;106;p19"/>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pic>
        <p:nvPicPr>
          <p:cNvPr id="107" name="Google Shape;107;p19"/>
          <p:cNvPicPr preferRelativeResize="0"/>
          <p:nvPr/>
        </p:nvPicPr>
        <p:blipFill>
          <a:blip r:embed="rId3">
            <a:alphaModFix/>
          </a:blip>
          <a:stretch>
            <a:fillRect/>
          </a:stretch>
        </p:blipFill>
        <p:spPr>
          <a:xfrm>
            <a:off x="311700" y="1446975"/>
            <a:ext cx="4315250" cy="1335150"/>
          </a:xfrm>
          <a:prstGeom prst="rect">
            <a:avLst/>
          </a:prstGeom>
          <a:noFill/>
          <a:ln cap="flat" cmpd="sng" w="28575">
            <a:solidFill>
              <a:schemeClr val="dk2"/>
            </a:solidFill>
            <a:prstDash val="solid"/>
            <a:round/>
            <a:headEnd len="sm" w="sm" type="none"/>
            <a:tailEnd len="sm" w="sm" type="none"/>
          </a:ln>
        </p:spPr>
      </p:pic>
      <p:sp>
        <p:nvSpPr>
          <p:cNvPr id="108" name="Google Shape;108;p19"/>
          <p:cNvSpPr txBox="1"/>
          <p:nvPr>
            <p:ph idx="1" type="body"/>
          </p:nvPr>
        </p:nvSpPr>
        <p:spPr>
          <a:xfrm>
            <a:off x="273675" y="3344675"/>
            <a:ext cx="8119800" cy="1491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300" u="sng"/>
              <a:t>Inputs</a:t>
            </a:r>
            <a:r>
              <a:rPr lang="en" sz="1300"/>
              <a:t>: Kinematics (joint angles, translations), coordinate tracking requests, constraints, actuation, GRFs</a:t>
            </a:r>
            <a:endParaRPr sz="1300"/>
          </a:p>
          <a:p>
            <a:pPr indent="-311150" lvl="0" marL="457200" rtl="0" algn="l">
              <a:spcBef>
                <a:spcPts val="0"/>
              </a:spcBef>
              <a:spcAft>
                <a:spcPts val="0"/>
              </a:spcAft>
              <a:buSzPts val="1300"/>
              <a:buChar char="●"/>
            </a:pPr>
            <a:r>
              <a:rPr b="1" lang="en" sz="1300" u="sng"/>
              <a:t>Outputs</a:t>
            </a:r>
            <a:r>
              <a:rPr lang="en" sz="1300"/>
              <a:t>: Muscle activation forces, muscle activations/controls, muscle states of motion (joint angles &amp; velocities; muscle fiber lengths &amp; activations)</a:t>
            </a:r>
            <a:endParaRPr sz="1300"/>
          </a:p>
          <a:p>
            <a:pPr indent="-311150" lvl="1" marL="914400" rtl="0" algn="l">
              <a:spcBef>
                <a:spcPts val="0"/>
              </a:spcBef>
              <a:spcAft>
                <a:spcPts val="0"/>
              </a:spcAft>
              <a:buSzPts val="1300"/>
              <a:buChar char="○"/>
            </a:pPr>
            <a:r>
              <a:rPr lang="en" sz="1300"/>
              <a:t>Ability to request Metabolic Probes</a:t>
            </a:r>
            <a:endParaRPr sz="1300"/>
          </a:p>
          <a:p>
            <a:pPr indent="-311150" lvl="0" marL="457200" rtl="0" algn="l">
              <a:spcBef>
                <a:spcPts val="0"/>
              </a:spcBef>
              <a:spcAft>
                <a:spcPts val="0"/>
              </a:spcAft>
              <a:buSzPts val="1300"/>
              <a:buChar char="●"/>
            </a:pPr>
            <a:r>
              <a:rPr lang="en" sz="1300"/>
              <a:t>CMC Tool incorporate principles from </a:t>
            </a:r>
            <a:r>
              <a:rPr b="1" lang="en" sz="1300">
                <a:solidFill>
                  <a:srgbClr val="38761D"/>
                </a:solidFill>
              </a:rPr>
              <a:t>Inverse Kinematics (IK) </a:t>
            </a:r>
            <a:r>
              <a:rPr lang="en" sz="1300"/>
              <a:t>&amp;</a:t>
            </a:r>
            <a:r>
              <a:rPr b="1" lang="en" sz="1300"/>
              <a:t> </a:t>
            </a:r>
            <a:r>
              <a:rPr b="1" lang="en" sz="1300">
                <a:solidFill>
                  <a:srgbClr val="B45F06"/>
                </a:solidFill>
              </a:rPr>
              <a:t>Inverse Dynamics (ID)</a:t>
            </a:r>
            <a:r>
              <a:rPr b="1" lang="en" sz="1300"/>
              <a:t> </a:t>
            </a:r>
            <a:r>
              <a:rPr lang="en" sz="1300"/>
              <a:t>workflows</a:t>
            </a:r>
            <a:endParaRPr sz="1300"/>
          </a:p>
          <a:p>
            <a:pPr indent="0" lvl="0" marL="0" rtl="0" algn="l">
              <a:spcBef>
                <a:spcPts val="1600"/>
              </a:spcBef>
              <a:spcAft>
                <a:spcPts val="1600"/>
              </a:spcAft>
              <a:buNone/>
            </a:pPr>
            <a:r>
              <a:t/>
            </a:r>
            <a:endParaRPr i="1" sz="1400"/>
          </a:p>
        </p:txBody>
      </p:sp>
      <p:sp>
        <p:nvSpPr>
          <p:cNvPr id="109" name="Google Shape;109;p19"/>
          <p:cNvSpPr txBox="1"/>
          <p:nvPr/>
        </p:nvSpPr>
        <p:spPr>
          <a:xfrm>
            <a:off x="273675" y="2848725"/>
            <a:ext cx="44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https://simtk-confluence.stanford.edu/display/OpenSim/Getting+Started+with+CMC</a:t>
            </a:r>
            <a:endParaRPr i="1" sz="900"/>
          </a:p>
        </p:txBody>
      </p:sp>
      <p:sp>
        <p:nvSpPr>
          <p:cNvPr id="110" name="Google Shape;110;p19"/>
          <p:cNvSpPr txBox="1"/>
          <p:nvPr>
            <p:ph idx="1" type="body"/>
          </p:nvPr>
        </p:nvSpPr>
        <p:spPr>
          <a:xfrm>
            <a:off x="4859400" y="1446975"/>
            <a:ext cx="3972900" cy="13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The </a:t>
            </a:r>
            <a:r>
              <a:rPr b="1" lang="en" sz="1400">
                <a:solidFill>
                  <a:srgbClr val="4A86E8"/>
                </a:solidFill>
              </a:rPr>
              <a:t>CMC tool</a:t>
            </a:r>
            <a:r>
              <a:rPr b="1" lang="en" sz="1400"/>
              <a:t> is used to calculate muscle excitations based on desired kinematic inputs under various constraints/ boundary conditions.</a:t>
            </a:r>
            <a:endParaRPr b="1" sz="1400"/>
          </a:p>
          <a:p>
            <a:pPr indent="-304800" lvl="0" marL="457200" rtl="0" algn="l">
              <a:spcBef>
                <a:spcPts val="0"/>
              </a:spcBef>
              <a:spcAft>
                <a:spcPts val="0"/>
              </a:spcAft>
              <a:buSzPts val="1200"/>
              <a:buChar char="●"/>
            </a:pPr>
            <a:r>
              <a:rPr b="1" lang="en" sz="1200"/>
              <a:t>Difficult to obtain convergence/ optimization</a:t>
            </a:r>
            <a:endParaRPr b="1" sz="1200"/>
          </a:p>
          <a:p>
            <a:pPr indent="0" lvl="0" marL="0" rtl="0" algn="ctr">
              <a:spcBef>
                <a:spcPts val="0"/>
              </a:spcBef>
              <a:spcAft>
                <a:spcPts val="0"/>
              </a:spcAft>
              <a:buNone/>
            </a:pPr>
            <a:r>
              <a:t/>
            </a:r>
            <a:endParaRPr b="1" sz="1400"/>
          </a:p>
          <a:p>
            <a:pPr indent="0" lvl="0" marL="0" rtl="0" algn="ctr">
              <a:spcBef>
                <a:spcPts val="1600"/>
              </a:spcBef>
              <a:spcAft>
                <a:spcPts val="1600"/>
              </a:spcAft>
              <a:buNone/>
            </a:pPr>
            <a:r>
              <a:t/>
            </a:r>
            <a:endParaRPr i="1" sz="1400"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Trial Run Videos</a:t>
            </a:r>
            <a:endParaRPr/>
          </a:p>
        </p:txBody>
      </p:sp>
      <p:sp>
        <p:nvSpPr>
          <p:cNvPr id="116" name="Google Shape;116;p20"/>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pic>
        <p:nvPicPr>
          <p:cNvPr id="117" name="Google Shape;117;p20" title="trial_2a_video.webm">
            <a:hlinkClick r:id="rId3"/>
          </p:cNvPr>
          <p:cNvPicPr preferRelativeResize="0"/>
          <p:nvPr/>
        </p:nvPicPr>
        <p:blipFill>
          <a:blip r:embed="rId4">
            <a:alphaModFix/>
          </a:blip>
          <a:stretch>
            <a:fillRect/>
          </a:stretch>
        </p:blipFill>
        <p:spPr>
          <a:xfrm>
            <a:off x="4986275" y="1017731"/>
            <a:ext cx="3856051" cy="1916950"/>
          </a:xfrm>
          <a:prstGeom prst="rect">
            <a:avLst/>
          </a:prstGeom>
          <a:noFill/>
          <a:ln>
            <a:noFill/>
          </a:ln>
        </p:spPr>
      </p:pic>
      <p:pic>
        <p:nvPicPr>
          <p:cNvPr id="118" name="Google Shape;118;p20" title="trial_4c_video.webm">
            <a:hlinkClick r:id="rId5"/>
          </p:cNvPr>
          <p:cNvPicPr preferRelativeResize="0"/>
          <p:nvPr/>
        </p:nvPicPr>
        <p:blipFill>
          <a:blip r:embed="rId6">
            <a:alphaModFix/>
          </a:blip>
          <a:stretch>
            <a:fillRect/>
          </a:stretch>
        </p:blipFill>
        <p:spPr>
          <a:xfrm>
            <a:off x="4301026" y="3041628"/>
            <a:ext cx="4541298" cy="1940057"/>
          </a:xfrm>
          <a:prstGeom prst="rect">
            <a:avLst/>
          </a:prstGeom>
          <a:noFill/>
          <a:ln>
            <a:noFill/>
          </a:ln>
          <a:effectLst>
            <a:outerShdw blurRad="57150" rotWithShape="0" algn="bl" dir="5400000" dist="19050">
              <a:srgbClr val="000000">
                <a:alpha val="50000"/>
              </a:srgbClr>
            </a:outerShdw>
          </a:effectLst>
        </p:spPr>
      </p:pic>
      <p:sp>
        <p:nvSpPr>
          <p:cNvPr id="119" name="Google Shape;119;p20"/>
          <p:cNvSpPr txBox="1"/>
          <p:nvPr/>
        </p:nvSpPr>
        <p:spPr>
          <a:xfrm>
            <a:off x="4187675" y="974725"/>
            <a:ext cx="798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2"/>
                </a:solidFill>
              </a:rPr>
              <a:t>Trial 2a</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t/>
            </a:r>
            <a:endParaRPr i="1">
              <a:solidFill>
                <a:schemeClr val="dk2"/>
              </a:solidFill>
            </a:endParaRPr>
          </a:p>
          <a:p>
            <a:pPr indent="0" lvl="0" marL="0" rtl="0" algn="l">
              <a:spcBef>
                <a:spcPts val="0"/>
              </a:spcBef>
              <a:spcAft>
                <a:spcPts val="0"/>
              </a:spcAft>
              <a:buNone/>
            </a:pPr>
            <a:r>
              <a:rPr i="1" lang="en">
                <a:solidFill>
                  <a:schemeClr val="dk2"/>
                </a:solidFill>
              </a:rPr>
              <a:t>Trial 4c</a:t>
            </a:r>
            <a:endParaRPr i="1">
              <a:solidFill>
                <a:schemeClr val="dk2"/>
              </a:solidFill>
            </a:endParaRPr>
          </a:p>
        </p:txBody>
      </p:sp>
      <p:sp>
        <p:nvSpPr>
          <p:cNvPr id="120" name="Google Shape;120;p20"/>
          <p:cNvSpPr txBox="1"/>
          <p:nvPr/>
        </p:nvSpPr>
        <p:spPr>
          <a:xfrm>
            <a:off x="362638" y="3426800"/>
            <a:ext cx="3534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Model successfully runs with CMC Tool with successful optimization to match kinematics but body motion is not correct.</a:t>
            </a:r>
            <a:endParaRPr sz="1600">
              <a:solidFill>
                <a:schemeClr val="dk2"/>
              </a:solidFill>
            </a:endParaRPr>
          </a:p>
        </p:txBody>
      </p:sp>
      <p:pic>
        <p:nvPicPr>
          <p:cNvPr id="121" name="Google Shape;121;p20"/>
          <p:cNvPicPr preferRelativeResize="0"/>
          <p:nvPr/>
        </p:nvPicPr>
        <p:blipFill rotWithShape="1">
          <a:blip r:embed="rId7">
            <a:alphaModFix/>
          </a:blip>
          <a:srcRect b="0" l="0" r="30613" t="0"/>
          <a:stretch/>
        </p:blipFill>
        <p:spPr>
          <a:xfrm>
            <a:off x="311650" y="1066700"/>
            <a:ext cx="3483566" cy="1940051"/>
          </a:xfrm>
          <a:prstGeom prst="rect">
            <a:avLst/>
          </a:prstGeom>
          <a:noFill/>
          <a:ln>
            <a:noFill/>
          </a:ln>
        </p:spPr>
      </p:pic>
      <p:sp>
        <p:nvSpPr>
          <p:cNvPr id="122" name="Google Shape;122;p20"/>
          <p:cNvSpPr txBox="1"/>
          <p:nvPr/>
        </p:nvSpPr>
        <p:spPr>
          <a:xfrm>
            <a:off x="1423275" y="2934675"/>
            <a:ext cx="126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chemeClr val="dk2"/>
                </a:solidFill>
              </a:rPr>
              <a:t>Trial Tracker</a:t>
            </a:r>
            <a:endParaRPr b="1" i="1" sz="1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Trial Run Videos (cont.)</a:t>
            </a:r>
            <a:endParaRPr/>
          </a:p>
        </p:txBody>
      </p:sp>
      <p:sp>
        <p:nvSpPr>
          <p:cNvPr id="128" name="Google Shape;128;p21"/>
          <p:cNvSpPr txBox="1"/>
          <p:nvPr/>
        </p:nvSpPr>
        <p:spPr>
          <a:xfrm>
            <a:off x="29225" y="4835700"/>
            <a:ext cx="47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CEC</a:t>
            </a:r>
            <a:endParaRPr i="1" sz="800"/>
          </a:p>
        </p:txBody>
      </p:sp>
      <p:pic>
        <p:nvPicPr>
          <p:cNvPr id="129" name="Google Shape;129;p21" title="trial_6c_fullrun.webm">
            <a:hlinkClick r:id="rId3"/>
          </p:cNvPr>
          <p:cNvPicPr preferRelativeResize="0"/>
          <p:nvPr/>
        </p:nvPicPr>
        <p:blipFill>
          <a:blip r:embed="rId4">
            <a:alphaModFix/>
          </a:blip>
          <a:stretch>
            <a:fillRect/>
          </a:stretch>
        </p:blipFill>
        <p:spPr>
          <a:xfrm>
            <a:off x="438425" y="1170125"/>
            <a:ext cx="8267144" cy="3513175"/>
          </a:xfrm>
          <a:prstGeom prst="rect">
            <a:avLst/>
          </a:prstGeom>
          <a:noFill/>
          <a:ln>
            <a:noFill/>
          </a:ln>
        </p:spPr>
      </p:pic>
      <p:sp>
        <p:nvSpPr>
          <p:cNvPr id="130" name="Google Shape;130;p21"/>
          <p:cNvSpPr txBox="1"/>
          <p:nvPr/>
        </p:nvSpPr>
        <p:spPr>
          <a:xfrm>
            <a:off x="7906975" y="4683300"/>
            <a:ext cx="7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2"/>
                </a:solidFill>
              </a:rPr>
              <a:t>Trial 6c</a:t>
            </a:r>
            <a:endParaRPr i="1">
              <a:solidFill>
                <a:schemeClr val="dk2"/>
              </a:solidFill>
            </a:endParaRPr>
          </a:p>
        </p:txBody>
      </p:sp>
      <p:sp>
        <p:nvSpPr>
          <p:cNvPr id="131" name="Google Shape;131;p21"/>
          <p:cNvSpPr txBox="1"/>
          <p:nvPr/>
        </p:nvSpPr>
        <p:spPr>
          <a:xfrm>
            <a:off x="4748325" y="332425"/>
            <a:ext cx="3957300" cy="877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chemeClr val="dk2"/>
                </a:solidFill>
              </a:rPr>
              <a:t>Motion nears desired kinematics &amp; dynamics with CMC tool. MTP (metatarsophalangeal) joint does not follow desired motion.</a:t>
            </a:r>
            <a:endParaRPr sz="15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